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handoutMasterIdLst>
    <p:handoutMasterId r:id="rId44"/>
  </p:handoutMasterIdLst>
  <p:sldIdLst>
    <p:sldId id="278" r:id="rId2"/>
    <p:sldId id="356" r:id="rId3"/>
    <p:sldId id="313" r:id="rId4"/>
    <p:sldId id="263" r:id="rId5"/>
    <p:sldId id="2355" r:id="rId6"/>
    <p:sldId id="259" r:id="rId7"/>
    <p:sldId id="260" r:id="rId8"/>
    <p:sldId id="264" r:id="rId9"/>
    <p:sldId id="262" r:id="rId10"/>
    <p:sldId id="274" r:id="rId11"/>
    <p:sldId id="265" r:id="rId12"/>
    <p:sldId id="266" r:id="rId13"/>
    <p:sldId id="267" r:id="rId14"/>
    <p:sldId id="2049" r:id="rId15"/>
    <p:sldId id="268" r:id="rId16"/>
    <p:sldId id="2050" r:id="rId17"/>
    <p:sldId id="269" r:id="rId18"/>
    <p:sldId id="270" r:id="rId19"/>
    <p:sldId id="2335" r:id="rId20"/>
    <p:sldId id="2336" r:id="rId21"/>
    <p:sldId id="2337" r:id="rId22"/>
    <p:sldId id="2338" r:id="rId23"/>
    <p:sldId id="2346" r:id="rId24"/>
    <p:sldId id="2347" r:id="rId25"/>
    <p:sldId id="2351" r:id="rId26"/>
    <p:sldId id="2352" r:id="rId27"/>
    <p:sldId id="2358" r:id="rId28"/>
    <p:sldId id="2340" r:id="rId29"/>
    <p:sldId id="2341" r:id="rId30"/>
    <p:sldId id="2349" r:id="rId31"/>
    <p:sldId id="2342" r:id="rId32"/>
    <p:sldId id="2360" r:id="rId33"/>
    <p:sldId id="2357" r:id="rId34"/>
    <p:sldId id="2353" r:id="rId35"/>
    <p:sldId id="2354" r:id="rId36"/>
    <p:sldId id="2343" r:id="rId37"/>
    <p:sldId id="2362" r:id="rId38"/>
    <p:sldId id="2359" r:id="rId39"/>
    <p:sldId id="2361" r:id="rId40"/>
    <p:sldId id="2364" r:id="rId41"/>
    <p:sldId id="2048"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13">
          <p15:clr>
            <a:srgbClr val="A4A3A4"/>
          </p15:clr>
        </p15:guide>
        <p15:guide id="2" pos="395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田伟" initials="田伟"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66772" autoAdjust="0"/>
  </p:normalViewPr>
  <p:slideViewPr>
    <p:cSldViewPr snapToGrid="0">
      <p:cViewPr varScale="1">
        <p:scale>
          <a:sx n="85" d="100"/>
          <a:sy n="85" d="100"/>
        </p:scale>
        <p:origin x="1572" y="78"/>
      </p:cViewPr>
      <p:guideLst>
        <p:guide orient="horz" pos="2513"/>
        <p:guide pos="395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2020/8/15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212730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DBFADB-D9AF-4899-AC7F-6BA39D30AC23}" type="datetimeFigureOut">
              <a:rPr lang="zh-CN" altLang="en-US" smtClean="0"/>
              <a:t>2020/8/14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364F85-96E5-4D9B-AEAC-1ADE8CF08984}" type="slidenum">
              <a:rPr lang="zh-CN" altLang="en-US" smtClean="0"/>
              <a:t>‹#›</a:t>
            </a:fld>
            <a:endParaRPr lang="zh-CN" altLang="en-US"/>
          </a:p>
        </p:txBody>
      </p:sp>
    </p:spTree>
    <p:extLst>
      <p:ext uri="{BB962C8B-B14F-4D97-AF65-F5344CB8AC3E}">
        <p14:creationId xmlns:p14="http://schemas.microsoft.com/office/powerpoint/2010/main" val="353131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blog.csdn.net/qq_32352777/article/details/88857728#4.%20%E9%99%90%E6%B5%81%E3%80%81%E7%86%94%E6%96%AD%E3%80%81%E9%9A%94%E7%A6%BB%E3%80%81%E9%99%8D%E7%BA%A7"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blog.csdn.net/m0_37556444/article/details/82833066"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cnblogs.com/littlewhiterabbit/p/12918142.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blog.csdn.net/manzhizhen/article/details/80296655"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ithub.com/alibaba/Sentinel/wiki/%E4%BB%8B%E7%BB%8D"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github.com/alibaba/Sentinel/wiki/Sentinel%E5%B7%A5%E4%BD%9C%E4%B8%BB%E6%B5%81%E7%A8%8B"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jianshu.com/p/e0434a421c03"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github.com/Netflix/zuul/wiki"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jianshu.com/p/e0434a421c03"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cnblogs.com/jajian/p/9973555.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cnblogs.com/jajian/p/9973555.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cnblogs.com/jajian/p/9973555.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jianshu.com/p/5df2e83d0ef8"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blog.csdn.net/forezp/article/details/70162074"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log.csdn.net/csdnnews/article/details/105304531"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36kr.com/p/1722038632449"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选题原因</a:t>
            </a:r>
            <a:endParaRPr lang="en-US" altLang="zh-CN" dirty="0"/>
          </a:p>
          <a:p>
            <a:r>
              <a:rPr lang="zh-CN" altLang="en-US" dirty="0"/>
              <a:t>年初线上技术分享区别，内容上扩展，层次上（用了什么，效果如何），（为什么用它，怎么用，技术原理）扩展和深入</a:t>
            </a:r>
          </a:p>
        </p:txBody>
      </p:sp>
      <p:sp>
        <p:nvSpPr>
          <p:cNvPr id="4" name="灯片编号占位符 3"/>
          <p:cNvSpPr>
            <a:spLocks noGrp="1"/>
          </p:cNvSpPr>
          <p:nvPr>
            <p:ph type="sldNum" sz="quarter" idx="10"/>
          </p:nvPr>
        </p:nvSpPr>
        <p:spPr/>
        <p:txBody>
          <a:bodyPr/>
          <a:lstStyle/>
          <a:p>
            <a:fld id="{887F7D14-02B9-4A8C-9D20-1192EF1148D1}" type="slidenum">
              <a:rPr lang="zh-CN" altLang="en-US" smtClean="0"/>
              <a:t>1</a:t>
            </a:fld>
            <a:endParaRPr lang="zh-CN" altLang="en-US"/>
          </a:p>
        </p:txBody>
      </p:sp>
    </p:spTree>
    <p:extLst>
      <p:ext uri="{BB962C8B-B14F-4D97-AF65-F5344CB8AC3E}">
        <p14:creationId xmlns:p14="http://schemas.microsoft.com/office/powerpoint/2010/main" val="1504882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en-US" altLang="zh-CN" dirty="0">
              <a:hlinkClick r:id="" action="ppaction://noaction"/>
            </a:endParaRPr>
          </a:p>
          <a:p>
            <a:r>
              <a:rPr lang="zh-CN" dirty="0">
                <a:hlinkClick r:id="" action="ppaction://noaction"/>
              </a:rPr>
              <a:t>https://spring-cloud-alibaba-group.github.io/github-pages/hoxton/en-us/index.html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dirty="0">
              <a:hlinkClick r:id="" action="ppaction://noactio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统一技术及版本</a:t>
            </a:r>
            <a:endParaRPr lang="en-US" altLang="zh-CN" sz="1200" dirty="0">
              <a:latin typeface="微软雅黑" panose="020B0503020204020204" pitchFamily="34" charset="-122"/>
              <a:ea typeface="微软雅黑" panose="020B0503020204020204" pitchFamily="34" charset="-122"/>
            </a:endParaRPr>
          </a:p>
          <a:p>
            <a:endParaRPr lang="en-US" dirty="0"/>
          </a:p>
        </p:txBody>
      </p:sp>
    </p:spTree>
    <p:extLst>
      <p:ext uri="{BB962C8B-B14F-4D97-AF65-F5344CB8AC3E}">
        <p14:creationId xmlns:p14="http://schemas.microsoft.com/office/powerpoint/2010/main" val="2472766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1957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sz="1200" b="0" i="0" kern="1200" dirty="0">
                <a:solidFill>
                  <a:schemeClr val="tx1"/>
                </a:solidFill>
                <a:effectLst/>
                <a:latin typeface="+mn-lt"/>
                <a:ea typeface="+mn-ea"/>
                <a:cs typeface="+mn-cs"/>
              </a:rPr>
              <a:t>分布式系统的</a:t>
            </a:r>
            <a:r>
              <a:rPr lang="en-US" altLang="zh-CN" sz="1200" b="0" i="0" kern="1200" dirty="0">
                <a:solidFill>
                  <a:schemeClr val="tx1"/>
                </a:solidFill>
                <a:effectLst/>
                <a:latin typeface="+mn-lt"/>
                <a:ea typeface="+mn-ea"/>
                <a:cs typeface="+mn-cs"/>
              </a:rPr>
              <a:t>CAP</a:t>
            </a:r>
            <a:r>
              <a:rPr lang="zh-CN" altLang="en-US" sz="1200" b="0" i="0" kern="1200" dirty="0">
                <a:solidFill>
                  <a:schemeClr val="tx1"/>
                </a:solidFill>
                <a:effectLst/>
                <a:latin typeface="+mn-lt"/>
                <a:ea typeface="+mn-ea"/>
                <a:cs typeface="+mn-cs"/>
              </a:rPr>
              <a:t>原则又称</a:t>
            </a:r>
            <a:r>
              <a:rPr lang="en-US" altLang="zh-CN" sz="1200" b="0" i="0" kern="1200" dirty="0">
                <a:solidFill>
                  <a:schemeClr val="tx1"/>
                </a:solidFill>
                <a:effectLst/>
                <a:latin typeface="+mn-lt"/>
                <a:ea typeface="+mn-ea"/>
                <a:cs typeface="+mn-cs"/>
              </a:rPr>
              <a:t>CAP</a:t>
            </a:r>
            <a:r>
              <a:rPr lang="zh-CN" altLang="en-US" sz="1200" b="0" i="0" kern="1200" dirty="0">
                <a:solidFill>
                  <a:schemeClr val="tx1"/>
                </a:solidFill>
                <a:effectLst/>
                <a:latin typeface="+mn-lt"/>
                <a:ea typeface="+mn-ea"/>
                <a:cs typeface="+mn-cs"/>
              </a:rPr>
              <a:t>定理，具体指：</a:t>
            </a:r>
            <a:br>
              <a:rPr lang="zh-CN" altLang="en-US" dirty="0"/>
            </a:br>
            <a:r>
              <a:rPr lang="zh-CN" altLang="en-US" sz="1200" b="0" i="0" kern="1200" dirty="0">
                <a:solidFill>
                  <a:schemeClr val="tx1"/>
                </a:solidFill>
                <a:effectLst/>
                <a:latin typeface="+mn-lt"/>
                <a:ea typeface="+mn-ea"/>
                <a:cs typeface="+mn-cs"/>
              </a:rPr>
              <a:t>一致性（</a:t>
            </a:r>
            <a:r>
              <a:rPr lang="en-US" altLang="zh-CN" sz="1200" b="0" i="0" kern="1200" dirty="0">
                <a:solidFill>
                  <a:schemeClr val="tx1"/>
                </a:solidFill>
                <a:effectLst/>
                <a:latin typeface="+mn-lt"/>
                <a:ea typeface="+mn-ea"/>
                <a:cs typeface="+mn-cs"/>
              </a:rPr>
              <a:t>Consistency</a:t>
            </a:r>
            <a:r>
              <a:rPr lang="zh-CN" altLang="en-US" sz="1200" b="0" i="0" kern="1200" dirty="0">
                <a:solidFill>
                  <a:schemeClr val="tx1"/>
                </a:solidFill>
                <a:effectLst/>
                <a:latin typeface="+mn-lt"/>
                <a:ea typeface="+mn-ea"/>
                <a:cs typeface="+mn-cs"/>
              </a:rPr>
              <a:t>）：在分布式系统中的所有数据备份，在同一时刻是否同样的值。（等同于所有节点访问同一份最新的数据副本）、</a:t>
            </a:r>
            <a:br>
              <a:rPr lang="zh-CN" altLang="en-US" dirty="0"/>
            </a:br>
            <a:r>
              <a:rPr lang="zh-CN" altLang="en-US" sz="1200" b="0" i="0" kern="1200" dirty="0">
                <a:solidFill>
                  <a:schemeClr val="tx1"/>
                </a:solidFill>
                <a:effectLst/>
                <a:latin typeface="+mn-lt"/>
                <a:ea typeface="+mn-ea"/>
                <a:cs typeface="+mn-cs"/>
              </a:rPr>
              <a:t>可用性（</a:t>
            </a:r>
            <a:r>
              <a:rPr lang="en-US" altLang="zh-CN" sz="1200" b="0" i="0" kern="1200" dirty="0">
                <a:solidFill>
                  <a:schemeClr val="tx1"/>
                </a:solidFill>
                <a:effectLst/>
                <a:latin typeface="+mn-lt"/>
                <a:ea typeface="+mn-ea"/>
                <a:cs typeface="+mn-cs"/>
              </a:rPr>
              <a:t>Availability</a:t>
            </a:r>
            <a:r>
              <a:rPr lang="zh-CN" altLang="en-US" sz="1200" b="0" i="0" kern="1200" dirty="0">
                <a:solidFill>
                  <a:schemeClr val="tx1"/>
                </a:solidFill>
                <a:effectLst/>
                <a:latin typeface="+mn-lt"/>
                <a:ea typeface="+mn-ea"/>
                <a:cs typeface="+mn-cs"/>
              </a:rPr>
              <a:t>）：在集群中一部分节点故障后，集群整体是否还能响应客户端的读写请求。（对数据更新具备高可用性）</a:t>
            </a:r>
            <a:br>
              <a:rPr lang="zh-CN" altLang="en-US" dirty="0"/>
            </a:br>
            <a:r>
              <a:rPr lang="zh-CN" altLang="en-US" sz="1200" b="0" i="0" kern="1200" dirty="0">
                <a:solidFill>
                  <a:schemeClr val="tx1"/>
                </a:solidFill>
                <a:effectLst/>
                <a:latin typeface="+mn-lt"/>
                <a:ea typeface="+mn-ea"/>
                <a:cs typeface="+mn-cs"/>
              </a:rPr>
              <a:t>分区容错性（</a:t>
            </a:r>
            <a:r>
              <a:rPr lang="en-US" altLang="zh-CN" sz="1200" b="0" i="0" kern="1200" dirty="0">
                <a:solidFill>
                  <a:schemeClr val="tx1"/>
                </a:solidFill>
                <a:effectLst/>
                <a:latin typeface="+mn-lt"/>
                <a:ea typeface="+mn-ea"/>
                <a:cs typeface="+mn-cs"/>
              </a:rPr>
              <a:t>Partition tolerance</a:t>
            </a:r>
            <a:r>
              <a:rPr lang="zh-CN" altLang="en-US" sz="1200" b="0" i="0" kern="1200" dirty="0">
                <a:solidFill>
                  <a:schemeClr val="tx1"/>
                </a:solidFill>
                <a:effectLst/>
                <a:latin typeface="+mn-lt"/>
                <a:ea typeface="+mn-ea"/>
                <a:cs typeface="+mn-cs"/>
              </a:rPr>
              <a:t>）：以实际效果而言，分区相当于对通信的时限要求。系统如果不能在时限内达成数据一致性，就意味着发生了分区的情况，必须就当前操作在</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之间做出选择。</a:t>
            </a:r>
            <a:br>
              <a:rPr lang="zh-CN" altLang="en-US" dirty="0"/>
            </a:br>
            <a:r>
              <a:rPr lang="en-US" altLang="zh-CN" sz="1200" b="0" i="0" kern="1200" dirty="0">
                <a:solidFill>
                  <a:schemeClr val="tx1"/>
                </a:solidFill>
                <a:effectLst/>
                <a:latin typeface="+mn-lt"/>
                <a:ea typeface="+mn-ea"/>
                <a:cs typeface="+mn-cs"/>
              </a:rPr>
              <a:t>CAP </a:t>
            </a:r>
            <a:r>
              <a:rPr lang="zh-CN" altLang="en-US" sz="1200" b="0" i="0" kern="1200" dirty="0">
                <a:solidFill>
                  <a:schemeClr val="tx1"/>
                </a:solidFill>
                <a:effectLst/>
                <a:latin typeface="+mn-lt"/>
                <a:ea typeface="+mn-ea"/>
                <a:cs typeface="+mn-cs"/>
              </a:rPr>
              <a:t>原则指的是，这三个要素最多只能同时实现两点，不可能三者兼顾。</a:t>
            </a:r>
            <a:endParaRPr lang="en-US" altLang="zh-CN" sz="1200" b="0" i="0" kern="1200" dirty="0">
              <a:solidFill>
                <a:schemeClr val="tx1"/>
              </a:solidFill>
              <a:effectLst/>
              <a:latin typeface="+mn-lt"/>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364F85-96E5-4D9B-AEAC-1ADE8CF08984}" type="slidenum">
              <a:rPr lang="zh-CN" altLang="en-US" smtClean="0"/>
              <a:t>2</a:t>
            </a:fld>
            <a:endParaRPr lang="zh-CN" altLang="en-US"/>
          </a:p>
        </p:txBody>
      </p:sp>
    </p:spTree>
    <p:extLst>
      <p:ext uri="{BB962C8B-B14F-4D97-AF65-F5344CB8AC3E}">
        <p14:creationId xmlns:p14="http://schemas.microsoft.com/office/powerpoint/2010/main" val="859279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pPr algn="l">
              <a:buFont typeface="+mj-lt"/>
              <a:buAutoNum type="arabicPeriod"/>
            </a:pPr>
            <a:r>
              <a:rPr lang="zh-CN" altLang="en-US" b="0" i="0" dirty="0">
                <a:solidFill>
                  <a:srgbClr val="000000"/>
                </a:solidFill>
                <a:effectLst/>
                <a:latin typeface="Verdana" panose="020B0604030504040204" pitchFamily="34" charset="0"/>
              </a:rPr>
              <a:t>当 </a:t>
            </a:r>
            <a:r>
              <a:rPr lang="en-US" altLang="zh-CN" b="0" i="0" dirty="0">
                <a:solidFill>
                  <a:srgbClr val="000000"/>
                </a:solidFill>
                <a:effectLst/>
                <a:latin typeface="Verdana" panose="020B0604030504040204" pitchFamily="34" charset="0"/>
              </a:rPr>
              <a:t>Producer </a:t>
            </a:r>
            <a:r>
              <a:rPr lang="zh-CN" altLang="en-US" b="0" i="0" dirty="0">
                <a:solidFill>
                  <a:srgbClr val="000000"/>
                </a:solidFill>
                <a:effectLst/>
                <a:latin typeface="Verdana" panose="020B0604030504040204" pitchFamily="34" charset="0"/>
              </a:rPr>
              <a:t>启动的时候，会向 </a:t>
            </a:r>
            <a:r>
              <a:rPr lang="en-US" altLang="zh-CN" b="0" i="0" dirty="0">
                <a:solidFill>
                  <a:srgbClr val="000000"/>
                </a:solidFill>
                <a:effectLst/>
                <a:latin typeface="Verdana" panose="020B0604030504040204" pitchFamily="34" charset="0"/>
              </a:rPr>
              <a:t>Consul </a:t>
            </a:r>
            <a:r>
              <a:rPr lang="zh-CN" altLang="en-US" b="0" i="0" dirty="0">
                <a:solidFill>
                  <a:srgbClr val="000000"/>
                </a:solidFill>
                <a:effectLst/>
                <a:latin typeface="Verdana" panose="020B0604030504040204" pitchFamily="34" charset="0"/>
              </a:rPr>
              <a:t>发送一个 </a:t>
            </a:r>
            <a:r>
              <a:rPr lang="en-US" altLang="zh-CN" b="0" i="0" dirty="0">
                <a:solidFill>
                  <a:srgbClr val="000000"/>
                </a:solidFill>
                <a:effectLst/>
                <a:latin typeface="Verdana" panose="020B0604030504040204" pitchFamily="34" charset="0"/>
              </a:rPr>
              <a:t>post </a:t>
            </a:r>
            <a:r>
              <a:rPr lang="zh-CN" altLang="en-US" b="0" i="0" dirty="0">
                <a:solidFill>
                  <a:srgbClr val="000000"/>
                </a:solidFill>
                <a:effectLst/>
                <a:latin typeface="Verdana" panose="020B0604030504040204" pitchFamily="34" charset="0"/>
              </a:rPr>
              <a:t>请求，告诉 </a:t>
            </a:r>
            <a:r>
              <a:rPr lang="en-US" altLang="zh-CN" b="0" i="0" dirty="0">
                <a:solidFill>
                  <a:srgbClr val="000000"/>
                </a:solidFill>
                <a:effectLst/>
                <a:latin typeface="Verdana" panose="020B0604030504040204" pitchFamily="34" charset="0"/>
              </a:rPr>
              <a:t>Consul </a:t>
            </a:r>
            <a:r>
              <a:rPr lang="zh-CN" altLang="en-US" b="0" i="0" dirty="0">
                <a:solidFill>
                  <a:srgbClr val="000000"/>
                </a:solidFill>
                <a:effectLst/>
                <a:latin typeface="Verdana" panose="020B0604030504040204" pitchFamily="34" charset="0"/>
              </a:rPr>
              <a:t>自己的 </a:t>
            </a:r>
            <a:r>
              <a:rPr lang="en-US" altLang="zh-CN" b="0" i="0" dirty="0">
                <a:solidFill>
                  <a:srgbClr val="000000"/>
                </a:solidFill>
                <a:effectLst/>
                <a:latin typeface="Verdana" panose="020B0604030504040204" pitchFamily="34" charset="0"/>
              </a:rPr>
              <a:t>IP </a:t>
            </a:r>
            <a:r>
              <a:rPr lang="zh-CN" altLang="en-US" b="0" i="0" dirty="0">
                <a:solidFill>
                  <a:srgbClr val="000000"/>
                </a:solidFill>
                <a:effectLst/>
                <a:latin typeface="Verdana" panose="020B0604030504040204" pitchFamily="34" charset="0"/>
              </a:rPr>
              <a:t>和 </a:t>
            </a:r>
            <a:r>
              <a:rPr lang="en-US" altLang="zh-CN" b="0" i="0" dirty="0">
                <a:solidFill>
                  <a:srgbClr val="000000"/>
                </a:solidFill>
                <a:effectLst/>
                <a:latin typeface="Verdana" panose="020B0604030504040204" pitchFamily="34" charset="0"/>
              </a:rPr>
              <a:t>Port</a:t>
            </a:r>
          </a:p>
          <a:p>
            <a:pPr algn="l">
              <a:buFont typeface="+mj-lt"/>
              <a:buAutoNum type="arabicPeriod"/>
            </a:pPr>
            <a:r>
              <a:rPr lang="en-US" altLang="zh-CN" b="0" i="0" dirty="0">
                <a:solidFill>
                  <a:srgbClr val="000000"/>
                </a:solidFill>
                <a:effectLst/>
                <a:latin typeface="Verdana" panose="020B0604030504040204" pitchFamily="34" charset="0"/>
              </a:rPr>
              <a:t>Consul </a:t>
            </a:r>
            <a:r>
              <a:rPr lang="zh-CN" altLang="en-US" b="0" i="0" dirty="0">
                <a:solidFill>
                  <a:srgbClr val="000000"/>
                </a:solidFill>
                <a:effectLst/>
                <a:latin typeface="Verdana" panose="020B0604030504040204" pitchFamily="34" charset="0"/>
              </a:rPr>
              <a:t>接收到 </a:t>
            </a:r>
            <a:r>
              <a:rPr lang="en-US" altLang="zh-CN" b="0" i="0" dirty="0">
                <a:solidFill>
                  <a:srgbClr val="000000"/>
                </a:solidFill>
                <a:effectLst/>
                <a:latin typeface="Verdana" panose="020B0604030504040204" pitchFamily="34" charset="0"/>
              </a:rPr>
              <a:t>Producer </a:t>
            </a:r>
            <a:r>
              <a:rPr lang="zh-CN" altLang="en-US" b="0" i="0" dirty="0">
                <a:solidFill>
                  <a:srgbClr val="000000"/>
                </a:solidFill>
                <a:effectLst/>
                <a:latin typeface="Verdana" panose="020B0604030504040204" pitchFamily="34" charset="0"/>
              </a:rPr>
              <a:t>的注册后，每隔</a:t>
            </a:r>
            <a:r>
              <a:rPr lang="en-US" altLang="zh-CN" b="0" i="0" dirty="0">
                <a:solidFill>
                  <a:srgbClr val="000000"/>
                </a:solidFill>
                <a:effectLst/>
                <a:latin typeface="Verdana" panose="020B0604030504040204" pitchFamily="34" charset="0"/>
              </a:rPr>
              <a:t>10s</a:t>
            </a:r>
            <a:r>
              <a:rPr lang="zh-CN" altLang="en-US" b="0" i="0" dirty="0">
                <a:solidFill>
                  <a:srgbClr val="000000"/>
                </a:solidFill>
                <a:effectLst/>
                <a:latin typeface="Verdana" panose="020B0604030504040204" pitchFamily="34" charset="0"/>
              </a:rPr>
              <a:t>（默认）会向 </a:t>
            </a:r>
            <a:r>
              <a:rPr lang="en-US" altLang="zh-CN" b="0" i="0" dirty="0">
                <a:solidFill>
                  <a:srgbClr val="000000"/>
                </a:solidFill>
                <a:effectLst/>
                <a:latin typeface="Verdana" panose="020B0604030504040204" pitchFamily="34" charset="0"/>
              </a:rPr>
              <a:t>Producer </a:t>
            </a:r>
            <a:r>
              <a:rPr lang="zh-CN" altLang="en-US" b="0" i="0" dirty="0">
                <a:solidFill>
                  <a:srgbClr val="000000"/>
                </a:solidFill>
                <a:effectLst/>
                <a:latin typeface="Verdana" panose="020B0604030504040204" pitchFamily="34" charset="0"/>
              </a:rPr>
              <a:t>发送一个健康检查的请求，检验</a:t>
            </a:r>
            <a:r>
              <a:rPr lang="en-US" altLang="zh-CN" b="0" i="0" dirty="0">
                <a:solidFill>
                  <a:srgbClr val="000000"/>
                </a:solidFill>
                <a:effectLst/>
                <a:latin typeface="Verdana" panose="020B0604030504040204" pitchFamily="34" charset="0"/>
              </a:rPr>
              <a:t>Producer</a:t>
            </a:r>
            <a:r>
              <a:rPr lang="zh-CN" altLang="en-US" b="0" i="0" dirty="0">
                <a:solidFill>
                  <a:srgbClr val="000000"/>
                </a:solidFill>
                <a:effectLst/>
                <a:latin typeface="Verdana" panose="020B0604030504040204" pitchFamily="34" charset="0"/>
              </a:rPr>
              <a:t>是否健康</a:t>
            </a:r>
          </a:p>
          <a:p>
            <a:pPr algn="l">
              <a:buFont typeface="+mj-lt"/>
              <a:buAutoNum type="arabicPeriod"/>
            </a:pPr>
            <a:r>
              <a:rPr lang="zh-CN" altLang="en-US" b="0" i="0" dirty="0">
                <a:solidFill>
                  <a:srgbClr val="000000"/>
                </a:solidFill>
                <a:effectLst/>
                <a:latin typeface="Verdana" panose="020B0604030504040204" pitchFamily="34" charset="0"/>
              </a:rPr>
              <a:t>当 </a:t>
            </a:r>
            <a:r>
              <a:rPr lang="en-US" altLang="zh-CN" b="0" i="0" dirty="0">
                <a:solidFill>
                  <a:srgbClr val="000000"/>
                </a:solidFill>
                <a:effectLst/>
                <a:latin typeface="Verdana" panose="020B0604030504040204" pitchFamily="34" charset="0"/>
              </a:rPr>
              <a:t>Consumer </a:t>
            </a:r>
            <a:r>
              <a:rPr lang="zh-CN" altLang="en-US" b="0" i="0" dirty="0">
                <a:solidFill>
                  <a:srgbClr val="000000"/>
                </a:solidFill>
                <a:effectLst/>
                <a:latin typeface="Verdana" panose="020B0604030504040204" pitchFamily="34" charset="0"/>
              </a:rPr>
              <a:t>发送 </a:t>
            </a:r>
            <a:r>
              <a:rPr lang="en-US" altLang="zh-CN" b="0" i="0" dirty="0">
                <a:solidFill>
                  <a:srgbClr val="000000"/>
                </a:solidFill>
                <a:effectLst/>
                <a:latin typeface="Verdana" panose="020B0604030504040204" pitchFamily="34" charset="0"/>
              </a:rPr>
              <a:t>GET </a:t>
            </a:r>
            <a:r>
              <a:rPr lang="zh-CN" altLang="en-US" b="0" i="0" dirty="0">
                <a:solidFill>
                  <a:srgbClr val="000000"/>
                </a:solidFill>
                <a:effectLst/>
                <a:latin typeface="Verdana" panose="020B0604030504040204" pitchFamily="34" charset="0"/>
              </a:rPr>
              <a:t>方式请求 </a:t>
            </a:r>
            <a:r>
              <a:rPr lang="en-US" altLang="zh-CN" b="0" i="0" dirty="0">
                <a:solidFill>
                  <a:srgbClr val="000000"/>
                </a:solidFill>
                <a:effectLst/>
                <a:latin typeface="Verdana" panose="020B0604030504040204" pitchFamily="34" charset="0"/>
              </a:rPr>
              <a:t>/</a:t>
            </a:r>
            <a:r>
              <a:rPr lang="en-US" altLang="zh-CN" b="0" i="0" dirty="0" err="1">
                <a:solidFill>
                  <a:srgbClr val="000000"/>
                </a:solidFill>
                <a:effectLst/>
                <a:latin typeface="Verdana" panose="020B0604030504040204" pitchFamily="34" charset="0"/>
              </a:rPr>
              <a:t>api</a:t>
            </a:r>
            <a:r>
              <a:rPr lang="en-US" altLang="zh-CN" b="0" i="0" dirty="0">
                <a:solidFill>
                  <a:srgbClr val="000000"/>
                </a:solidFill>
                <a:effectLst/>
                <a:latin typeface="Verdana" panose="020B0604030504040204" pitchFamily="34" charset="0"/>
              </a:rPr>
              <a:t>/address </a:t>
            </a:r>
            <a:r>
              <a:rPr lang="zh-CN" altLang="en-US" b="0" i="0" dirty="0">
                <a:solidFill>
                  <a:srgbClr val="000000"/>
                </a:solidFill>
                <a:effectLst/>
                <a:latin typeface="Verdana" panose="020B0604030504040204" pitchFamily="34" charset="0"/>
              </a:rPr>
              <a:t>到 </a:t>
            </a:r>
            <a:r>
              <a:rPr lang="en-US" altLang="zh-CN" b="0" i="0" dirty="0">
                <a:solidFill>
                  <a:srgbClr val="000000"/>
                </a:solidFill>
                <a:effectLst/>
                <a:latin typeface="Verdana" panose="020B0604030504040204" pitchFamily="34" charset="0"/>
              </a:rPr>
              <a:t>Producer </a:t>
            </a:r>
            <a:r>
              <a:rPr lang="zh-CN" altLang="en-US" b="0" i="0" dirty="0">
                <a:solidFill>
                  <a:srgbClr val="000000"/>
                </a:solidFill>
                <a:effectLst/>
                <a:latin typeface="Verdana" panose="020B0604030504040204" pitchFamily="34" charset="0"/>
              </a:rPr>
              <a:t>时，会先从 </a:t>
            </a:r>
            <a:r>
              <a:rPr lang="en-US" altLang="zh-CN" b="0" i="0" dirty="0">
                <a:solidFill>
                  <a:srgbClr val="000000"/>
                </a:solidFill>
                <a:effectLst/>
                <a:latin typeface="Verdana" panose="020B0604030504040204" pitchFamily="34" charset="0"/>
              </a:rPr>
              <a:t>Consul </a:t>
            </a:r>
            <a:r>
              <a:rPr lang="zh-CN" altLang="en-US" b="0" i="0" dirty="0">
                <a:solidFill>
                  <a:srgbClr val="000000"/>
                </a:solidFill>
                <a:effectLst/>
                <a:latin typeface="Verdana" panose="020B0604030504040204" pitchFamily="34" charset="0"/>
              </a:rPr>
              <a:t>中拿到一个存储服务 </a:t>
            </a:r>
            <a:r>
              <a:rPr lang="en-US" altLang="zh-CN" b="0" i="0" dirty="0">
                <a:solidFill>
                  <a:srgbClr val="000000"/>
                </a:solidFill>
                <a:effectLst/>
                <a:latin typeface="Verdana" panose="020B0604030504040204" pitchFamily="34" charset="0"/>
              </a:rPr>
              <a:t>IP </a:t>
            </a:r>
            <a:r>
              <a:rPr lang="zh-CN" altLang="en-US" b="0" i="0" dirty="0">
                <a:solidFill>
                  <a:srgbClr val="000000"/>
                </a:solidFill>
                <a:effectLst/>
                <a:latin typeface="Verdana" panose="020B0604030504040204" pitchFamily="34" charset="0"/>
              </a:rPr>
              <a:t>和 </a:t>
            </a:r>
            <a:r>
              <a:rPr lang="en-US" altLang="zh-CN" b="0" i="0" dirty="0">
                <a:solidFill>
                  <a:srgbClr val="000000"/>
                </a:solidFill>
                <a:effectLst/>
                <a:latin typeface="Verdana" panose="020B0604030504040204" pitchFamily="34" charset="0"/>
              </a:rPr>
              <a:t>Port </a:t>
            </a:r>
            <a:r>
              <a:rPr lang="zh-CN" altLang="en-US" b="0" i="0" dirty="0">
                <a:solidFill>
                  <a:srgbClr val="000000"/>
                </a:solidFill>
                <a:effectLst/>
                <a:latin typeface="Verdana" panose="020B0604030504040204" pitchFamily="34" charset="0"/>
              </a:rPr>
              <a:t>的临时表，从表中拿到 </a:t>
            </a:r>
            <a:r>
              <a:rPr lang="en-US" altLang="zh-CN" b="0" i="0" dirty="0">
                <a:solidFill>
                  <a:srgbClr val="000000"/>
                </a:solidFill>
                <a:effectLst/>
                <a:latin typeface="Verdana" panose="020B0604030504040204" pitchFamily="34" charset="0"/>
              </a:rPr>
              <a:t>Producer </a:t>
            </a:r>
            <a:r>
              <a:rPr lang="zh-CN" altLang="en-US" b="0" i="0" dirty="0">
                <a:solidFill>
                  <a:srgbClr val="000000"/>
                </a:solidFill>
                <a:effectLst/>
                <a:latin typeface="Verdana" panose="020B0604030504040204" pitchFamily="34" charset="0"/>
              </a:rPr>
              <a:t>的 </a:t>
            </a:r>
            <a:r>
              <a:rPr lang="en-US" altLang="zh-CN" b="0" i="0" dirty="0">
                <a:solidFill>
                  <a:srgbClr val="000000"/>
                </a:solidFill>
                <a:effectLst/>
                <a:latin typeface="Verdana" panose="020B0604030504040204" pitchFamily="34" charset="0"/>
              </a:rPr>
              <a:t>IP </a:t>
            </a:r>
            <a:r>
              <a:rPr lang="zh-CN" altLang="en-US" b="0" i="0" dirty="0">
                <a:solidFill>
                  <a:srgbClr val="000000"/>
                </a:solidFill>
                <a:effectLst/>
                <a:latin typeface="Verdana" panose="020B0604030504040204" pitchFamily="34" charset="0"/>
              </a:rPr>
              <a:t>和 </a:t>
            </a:r>
            <a:r>
              <a:rPr lang="en-US" altLang="zh-CN" b="0" i="0" dirty="0">
                <a:solidFill>
                  <a:srgbClr val="000000"/>
                </a:solidFill>
                <a:effectLst/>
                <a:latin typeface="Verdana" panose="020B0604030504040204" pitchFamily="34" charset="0"/>
              </a:rPr>
              <a:t>Port </a:t>
            </a:r>
            <a:r>
              <a:rPr lang="zh-CN" altLang="en-US" b="0" i="0" dirty="0">
                <a:solidFill>
                  <a:srgbClr val="000000"/>
                </a:solidFill>
                <a:effectLst/>
                <a:latin typeface="Verdana" panose="020B0604030504040204" pitchFamily="34" charset="0"/>
              </a:rPr>
              <a:t>后再发送 </a:t>
            </a:r>
            <a:r>
              <a:rPr lang="en-US" altLang="zh-CN" b="0" i="0" dirty="0">
                <a:solidFill>
                  <a:srgbClr val="000000"/>
                </a:solidFill>
                <a:effectLst/>
                <a:latin typeface="Verdana" panose="020B0604030504040204" pitchFamily="34" charset="0"/>
              </a:rPr>
              <a:t>GET </a:t>
            </a:r>
            <a:r>
              <a:rPr lang="zh-CN" altLang="en-US" b="0" i="0" dirty="0">
                <a:solidFill>
                  <a:srgbClr val="000000"/>
                </a:solidFill>
                <a:effectLst/>
                <a:latin typeface="Verdana" panose="020B0604030504040204" pitchFamily="34" charset="0"/>
              </a:rPr>
              <a:t>方式请求 </a:t>
            </a:r>
            <a:r>
              <a:rPr lang="en-US" altLang="zh-CN" b="0" i="0" dirty="0">
                <a:solidFill>
                  <a:srgbClr val="000000"/>
                </a:solidFill>
                <a:effectLst/>
                <a:latin typeface="Verdana" panose="020B0604030504040204" pitchFamily="34" charset="0"/>
              </a:rPr>
              <a:t>/</a:t>
            </a:r>
            <a:r>
              <a:rPr lang="en-US" altLang="zh-CN" b="0" i="0" dirty="0" err="1">
                <a:solidFill>
                  <a:srgbClr val="000000"/>
                </a:solidFill>
                <a:effectLst/>
                <a:latin typeface="Verdana" panose="020B0604030504040204" pitchFamily="34" charset="0"/>
              </a:rPr>
              <a:t>api</a:t>
            </a:r>
            <a:r>
              <a:rPr lang="en-US" altLang="zh-CN" b="0" i="0" dirty="0">
                <a:solidFill>
                  <a:srgbClr val="000000"/>
                </a:solidFill>
                <a:effectLst/>
                <a:latin typeface="Verdana" panose="020B0604030504040204" pitchFamily="34" charset="0"/>
              </a:rPr>
              <a:t>/address</a:t>
            </a:r>
          </a:p>
          <a:p>
            <a:pPr algn="l">
              <a:buFont typeface="+mj-lt"/>
              <a:buAutoNum type="arabicPeriod"/>
            </a:pPr>
            <a:r>
              <a:rPr lang="zh-CN" altLang="en-US" b="0" i="0" dirty="0">
                <a:solidFill>
                  <a:srgbClr val="000000"/>
                </a:solidFill>
                <a:effectLst/>
                <a:latin typeface="Verdana" panose="020B0604030504040204" pitchFamily="34" charset="0"/>
              </a:rPr>
              <a:t>该临时表每隔</a:t>
            </a:r>
            <a:r>
              <a:rPr lang="en-US" altLang="zh-CN" b="0" i="0" dirty="0">
                <a:solidFill>
                  <a:srgbClr val="000000"/>
                </a:solidFill>
                <a:effectLst/>
                <a:latin typeface="Verdana" panose="020B0604030504040204" pitchFamily="34" charset="0"/>
              </a:rPr>
              <a:t>10s</a:t>
            </a:r>
            <a:r>
              <a:rPr lang="zh-CN" altLang="en-US" b="0" i="0" dirty="0">
                <a:solidFill>
                  <a:srgbClr val="000000"/>
                </a:solidFill>
                <a:effectLst/>
                <a:latin typeface="Verdana" panose="020B0604030504040204" pitchFamily="34" charset="0"/>
              </a:rPr>
              <a:t>会更新，只包含有通过了健康检查的 </a:t>
            </a:r>
            <a:r>
              <a:rPr lang="en-US" altLang="zh-CN" b="0" i="0" dirty="0">
                <a:solidFill>
                  <a:srgbClr val="000000"/>
                </a:solidFill>
                <a:effectLst/>
                <a:latin typeface="Verdana" panose="020B0604030504040204" pitchFamily="34" charset="0"/>
              </a:rPr>
              <a:t>Producer</a:t>
            </a:r>
          </a:p>
          <a:p>
            <a:endParaRPr lang="en-US" altLang="zh-CN" dirty="0"/>
          </a:p>
          <a:p>
            <a:endParaRPr lang="en-US" altLang="zh-CN" dirty="0"/>
          </a:p>
          <a:p>
            <a:r>
              <a:rPr lang="zh-CN" altLang="en-US" b="0" i="0" dirty="0">
                <a:solidFill>
                  <a:srgbClr val="4D4D4D"/>
                </a:solidFill>
                <a:effectLst/>
                <a:latin typeface="Microsoft YaHei" panose="020B0503020204020204" pitchFamily="34" charset="-122"/>
                <a:ea typeface="Microsoft YaHei" panose="020B0503020204020204" pitchFamily="34" charset="-122"/>
              </a:rPr>
              <a:t>配置刷新基本流程就是再起一个</a:t>
            </a:r>
            <a:r>
              <a:rPr lang="en-US" altLang="zh-CN" b="0" i="0" dirty="0" err="1">
                <a:solidFill>
                  <a:srgbClr val="4D4D4D"/>
                </a:solidFill>
                <a:effectLst/>
                <a:latin typeface="Microsoft YaHei" panose="020B0503020204020204" pitchFamily="34" charset="-122"/>
                <a:ea typeface="Microsoft YaHei" panose="020B0503020204020204" pitchFamily="34" charset="-122"/>
              </a:rPr>
              <a:t>SpringBoot</a:t>
            </a:r>
            <a:r>
              <a:rPr lang="zh-CN" altLang="en-US" b="0" i="0" dirty="0">
                <a:solidFill>
                  <a:srgbClr val="4D4D4D"/>
                </a:solidFill>
                <a:effectLst/>
                <a:latin typeface="Microsoft YaHei" panose="020B0503020204020204" pitchFamily="34" charset="-122"/>
                <a:ea typeface="Microsoft YaHei" panose="020B0503020204020204" pitchFamily="34" charset="-122"/>
              </a:rPr>
              <a:t>环境，加载最新配置，与目前环境配置对应，筛选出变化后的属性，将</a:t>
            </a:r>
            <a:r>
              <a:rPr lang="en-US" altLang="zh-CN" b="0" i="0" dirty="0">
                <a:solidFill>
                  <a:srgbClr val="4D4D4D"/>
                </a:solidFill>
                <a:effectLst/>
                <a:latin typeface="Microsoft YaHei" panose="020B0503020204020204" pitchFamily="34" charset="-122"/>
                <a:ea typeface="Microsoft YaHei" panose="020B0503020204020204" pitchFamily="34" charset="-122"/>
              </a:rPr>
              <a:t>scope</a:t>
            </a:r>
            <a:r>
              <a:rPr lang="zh-CN" altLang="en-US" b="0" i="0" dirty="0">
                <a:solidFill>
                  <a:srgbClr val="4D4D4D"/>
                </a:solidFill>
                <a:effectLst/>
                <a:latin typeface="Microsoft YaHei" panose="020B0503020204020204" pitchFamily="34" charset="-122"/>
                <a:ea typeface="Microsoft YaHei" panose="020B0503020204020204" pitchFamily="34" charset="-122"/>
              </a:rPr>
              <a:t>类型为</a:t>
            </a:r>
            <a:r>
              <a:rPr lang="en-US" altLang="zh-CN" b="0" i="0" dirty="0">
                <a:solidFill>
                  <a:srgbClr val="4D4D4D"/>
                </a:solidFill>
                <a:effectLst/>
                <a:latin typeface="Microsoft YaHei" panose="020B0503020204020204" pitchFamily="34" charset="-122"/>
                <a:ea typeface="Microsoft YaHei" panose="020B0503020204020204" pitchFamily="34" charset="-122"/>
              </a:rPr>
              <a:t>refresh</a:t>
            </a:r>
            <a:r>
              <a:rPr lang="zh-CN" altLang="en-US" b="0" i="0" dirty="0">
                <a:solidFill>
                  <a:srgbClr val="4D4D4D"/>
                </a:solidFill>
                <a:effectLst/>
                <a:latin typeface="Microsoft YaHei" panose="020B0503020204020204" pitchFamily="34" charset="-122"/>
                <a:ea typeface="Microsoft YaHei" panose="020B0503020204020204" pitchFamily="34" charset="-122"/>
              </a:rPr>
              <a:t>的</a:t>
            </a:r>
            <a:r>
              <a:rPr lang="en-US" altLang="zh-CN" b="0" i="0" dirty="0">
                <a:solidFill>
                  <a:srgbClr val="4D4D4D"/>
                </a:solidFill>
                <a:effectLst/>
                <a:latin typeface="Microsoft YaHei" panose="020B0503020204020204" pitchFamily="34" charset="-122"/>
                <a:ea typeface="Microsoft YaHei" panose="020B0503020204020204" pitchFamily="34" charset="-122"/>
              </a:rPr>
              <a:t>bean</a:t>
            </a:r>
            <a:r>
              <a:rPr lang="zh-CN" altLang="en-US" b="0" i="0" dirty="0">
                <a:solidFill>
                  <a:srgbClr val="4D4D4D"/>
                </a:solidFill>
                <a:effectLst/>
                <a:latin typeface="Microsoft YaHei" panose="020B0503020204020204" pitchFamily="34" charset="-122"/>
                <a:ea typeface="Microsoft YaHei" panose="020B0503020204020204" pitchFamily="34" charset="-122"/>
              </a:rPr>
              <a:t>销毁。等到下一次获取时</a:t>
            </a:r>
            <a:r>
              <a:rPr lang="en-US" altLang="zh-CN" b="0" i="0" dirty="0">
                <a:solidFill>
                  <a:srgbClr val="4D4D4D"/>
                </a:solidFill>
                <a:effectLst/>
                <a:latin typeface="Microsoft YaHei" panose="020B0503020204020204" pitchFamily="34" charset="-122"/>
                <a:ea typeface="Microsoft YaHei" panose="020B0503020204020204" pitchFamily="34" charset="-122"/>
              </a:rPr>
              <a:t>bean</a:t>
            </a:r>
            <a:r>
              <a:rPr lang="zh-CN" altLang="en-US" b="0" i="0" dirty="0">
                <a:solidFill>
                  <a:srgbClr val="4D4D4D"/>
                </a:solidFill>
                <a:effectLst/>
                <a:latin typeface="Microsoft YaHei" panose="020B0503020204020204" pitchFamily="34" charset="-122"/>
                <a:ea typeface="Microsoft YaHei" panose="020B0503020204020204" pitchFamily="34" charset="-122"/>
              </a:rPr>
              <a:t>时重新装配</a:t>
            </a:r>
            <a:r>
              <a:rPr lang="en-US" altLang="zh-CN" b="0" i="0" dirty="0">
                <a:solidFill>
                  <a:srgbClr val="4D4D4D"/>
                </a:solidFill>
                <a:effectLst/>
                <a:latin typeface="Microsoft YaHei" panose="020B0503020204020204" pitchFamily="34" charset="-122"/>
                <a:ea typeface="Microsoft YaHei" panose="020B0503020204020204" pitchFamily="34" charset="-122"/>
              </a:rPr>
              <a:t>bean</a:t>
            </a:r>
            <a:r>
              <a:rPr lang="zh-CN" altLang="en-US" b="0" i="0" dirty="0">
                <a:solidFill>
                  <a:srgbClr val="4D4D4D"/>
                </a:solidFill>
                <a:effectLst/>
                <a:latin typeface="Microsoft YaHei" panose="020B0503020204020204" pitchFamily="34" charset="-122"/>
                <a:ea typeface="Microsoft YaHei" panose="020B0503020204020204" pitchFamily="34" charset="-122"/>
              </a:rPr>
              <a:t>，这样最新配置就注入</a:t>
            </a:r>
            <a:r>
              <a:rPr lang="en-US" altLang="zh-CN" b="0" i="0" dirty="0">
                <a:solidFill>
                  <a:srgbClr val="4D4D4D"/>
                </a:solidFill>
                <a:effectLst/>
                <a:latin typeface="Microsoft YaHei" panose="020B0503020204020204" pitchFamily="34" charset="-122"/>
                <a:ea typeface="Microsoft YaHei" panose="020B0503020204020204" pitchFamily="34" charset="-122"/>
              </a:rPr>
              <a:t>ok</a:t>
            </a:r>
            <a:r>
              <a:rPr lang="zh-CN" altLang="en-US" b="0" i="0" dirty="0">
                <a:solidFill>
                  <a:srgbClr val="4D4D4D"/>
                </a:solidFill>
                <a:effectLst/>
                <a:latin typeface="Microsoft YaHei" panose="020B0503020204020204" pitchFamily="34" charset="-122"/>
                <a:ea typeface="Microsoft YaHei" panose="020B0503020204020204" pitchFamily="34" charset="-122"/>
              </a:rPr>
              <a:t>了。具体其他细节自己</a:t>
            </a:r>
            <a:r>
              <a:rPr lang="en-US" altLang="zh-CN" b="0" i="0" dirty="0">
                <a:solidFill>
                  <a:srgbClr val="4D4D4D"/>
                </a:solidFill>
                <a:effectLst/>
                <a:latin typeface="Microsoft YaHei" panose="020B0503020204020204" pitchFamily="34" charset="-122"/>
                <a:ea typeface="Microsoft YaHei" panose="020B0503020204020204" pitchFamily="34" charset="-122"/>
              </a:rPr>
              <a:t>Debug</a:t>
            </a:r>
            <a:r>
              <a:rPr lang="zh-CN" altLang="en-US" b="0" i="0" dirty="0">
                <a:solidFill>
                  <a:srgbClr val="4D4D4D"/>
                </a:solidFill>
                <a:effectLst/>
                <a:latin typeface="Microsoft YaHei" panose="020B0503020204020204" pitchFamily="34" charset="-122"/>
                <a:ea typeface="Microsoft YaHei" panose="020B0503020204020204" pitchFamily="34" charset="-122"/>
              </a:rPr>
              <a:t>就行了。</a:t>
            </a:r>
            <a:endParaRPr lang="zh-CN" altLang="en-US" dirty="0"/>
          </a:p>
        </p:txBody>
      </p:sp>
      <p:sp>
        <p:nvSpPr>
          <p:cNvPr id="4" name="灯片编号占位符 3"/>
          <p:cNvSpPr>
            <a:spLocks noGrp="1"/>
          </p:cNvSpPr>
          <p:nvPr>
            <p:ph type="sldNum" sz="quarter" idx="10"/>
          </p:nvPr>
        </p:nvSpPr>
        <p:spPr/>
        <p:txBody>
          <a:bodyPr/>
          <a:lstStyle/>
          <a:p>
            <a:fld id="{5F364F85-96E5-4D9B-AEAC-1ADE8CF08984}" type="slidenum">
              <a:rPr lang="zh-CN" altLang="en-US" smtClean="0"/>
              <a:t>21</a:t>
            </a:fld>
            <a:endParaRPr lang="zh-CN" altLang="en-US"/>
          </a:p>
        </p:txBody>
      </p:sp>
    </p:spTree>
    <p:extLst>
      <p:ext uri="{BB962C8B-B14F-4D97-AF65-F5344CB8AC3E}">
        <p14:creationId xmlns:p14="http://schemas.microsoft.com/office/powerpoint/2010/main" val="2995996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151515"/>
                </a:solidFill>
                <a:effectLst/>
                <a:latin typeface="var(--pfe-theme--font-family--heading,&quot;RedHatDisplay&quot;,&quot;Overpass&quot;,Overpass,Helvetica,Arial,sans-serif)"/>
              </a:rPr>
              <a:t>CI </a:t>
            </a:r>
            <a:r>
              <a:rPr lang="zh-CN" altLang="en-US" b="1" i="0" dirty="0">
                <a:solidFill>
                  <a:srgbClr val="151515"/>
                </a:solidFill>
                <a:effectLst/>
                <a:latin typeface="var(--pfe-theme--font-family--heading,&quot;RedHatDisplay&quot;,&quot;Overpass&quot;,Overpass,Helvetica,Arial,sans-serif)"/>
              </a:rPr>
              <a:t>持续集成（</a:t>
            </a:r>
            <a:r>
              <a:rPr lang="en-US" altLang="zh-CN" b="1" i="0" dirty="0">
                <a:solidFill>
                  <a:srgbClr val="151515"/>
                </a:solidFill>
                <a:effectLst/>
                <a:latin typeface="var(--pfe-theme--font-family--heading,&quot;RedHatDisplay&quot;,&quot;Overpass&quot;,Overpass,Helvetica,Arial,sans-serif)"/>
              </a:rPr>
              <a:t>Continuous Integration</a:t>
            </a:r>
            <a:r>
              <a:rPr lang="zh-CN" altLang="en-US" b="1" i="0" dirty="0">
                <a:solidFill>
                  <a:srgbClr val="151515"/>
                </a:solidFill>
                <a:effectLst/>
                <a:latin typeface="var(--pfe-theme--font-family--heading,&quot;RedHatDisplay&quot;,&quot;Overpass&quot;,Overpass,Helvetica,Arial,sans-serif)"/>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151515"/>
                </a:solidFill>
                <a:effectLst/>
                <a:latin typeface="var(--pfe-theme--font-family--heading,&quot;RedHatDisplay&quot;,&quot;Overpass&quot;,Overpass,Helvetica,Arial,sans-serif)"/>
              </a:rPr>
              <a:t>CD </a:t>
            </a:r>
            <a:r>
              <a:rPr lang="zh-CN" altLang="en-US" b="1" i="0" dirty="0">
                <a:solidFill>
                  <a:srgbClr val="151515"/>
                </a:solidFill>
                <a:effectLst/>
                <a:latin typeface="var(--pfe-theme--font-family--heading,&quot;RedHatDisplay&quot;,&quot;Overpass&quot;,Overpass,Helvetica,Arial,sans-serif)"/>
              </a:rPr>
              <a:t>持续交付（</a:t>
            </a:r>
            <a:r>
              <a:rPr lang="en-US" altLang="zh-CN" b="1" i="0" dirty="0">
                <a:solidFill>
                  <a:srgbClr val="151515"/>
                </a:solidFill>
                <a:effectLst/>
                <a:latin typeface="var(--pfe-theme--font-family--heading,&quot;RedHatDisplay&quot;,&quot;Overpass&quot;,Overpass,Helvetica,Arial,sans-serif)"/>
              </a:rPr>
              <a:t>Continuous Delivery</a:t>
            </a:r>
            <a:r>
              <a:rPr lang="zh-CN" altLang="en-US" b="1" i="0" dirty="0">
                <a:solidFill>
                  <a:srgbClr val="151515"/>
                </a:solidFill>
                <a:effectLst/>
                <a:latin typeface="var(--pfe-theme--font-family--heading,&quot;RedHatDisplay&quot;,&quot;Overpass&quot;,Overpass,Helvetica,Arial,sans-serif)"/>
              </a:rPr>
              <a:t>）</a:t>
            </a:r>
          </a:p>
          <a:p>
            <a:endParaRPr lang="en-US" altLang="zh-CN" dirty="0"/>
          </a:p>
          <a:p>
            <a:endParaRPr lang="en-US" altLang="zh-CN" dirty="0"/>
          </a:p>
          <a:p>
            <a:r>
              <a:rPr lang="en-US" altLang="zh-CN" dirty="0"/>
              <a:t>Git</a:t>
            </a:r>
            <a:r>
              <a:rPr lang="zh-CN" altLang="en-US" dirty="0"/>
              <a:t>管理代码、</a:t>
            </a:r>
            <a:r>
              <a:rPr lang="en-US" altLang="zh-CN" dirty="0"/>
              <a:t>Maven</a:t>
            </a:r>
            <a:r>
              <a:rPr lang="zh-CN" altLang="en-US" dirty="0"/>
              <a:t>管理依赖、</a:t>
            </a:r>
            <a:r>
              <a:rPr lang="en-US" altLang="zh-CN" dirty="0" err="1"/>
              <a:t>Jenkins+shell</a:t>
            </a:r>
            <a:r>
              <a:rPr lang="zh-CN" altLang="en-US" dirty="0"/>
              <a:t>脚本实现自动化打包与部署</a:t>
            </a:r>
            <a:endParaRPr lang="en-US" dirty="0"/>
          </a:p>
        </p:txBody>
      </p:sp>
    </p:spTree>
    <p:extLst>
      <p:ext uri="{BB962C8B-B14F-4D97-AF65-F5344CB8AC3E}">
        <p14:creationId xmlns:p14="http://schemas.microsoft.com/office/powerpoint/2010/main" val="2091218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客户端级别的负载均衡和请求重试能力</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hlinkClick r:id="rId3"/>
              </a:rPr>
              <a:t>https://blog.csdn.net/qq_32352777/article/details/88857728#4.%20%E9%99%90%E6%B5%81%E3%80%81%E7%86%94%E6%96%AD%E3%80%81%E9%9A%94%E7%A6%BB%E3%80%81%E9%99%8D%E7%BA%A7</a:t>
            </a:r>
            <a:endParaRPr lang="en-US" altLang="zh-CN" dirty="0"/>
          </a:p>
          <a:p>
            <a:endParaRPr lang="en-US" dirty="0"/>
          </a:p>
          <a:p>
            <a:r>
              <a:rPr lang="en-US" altLang="zh-CN" dirty="0">
                <a:hlinkClick r:id="rId4"/>
              </a:rPr>
              <a:t>https://blog.csdn.net/m0_37556444/article/details/82833066</a:t>
            </a:r>
            <a:endParaRPr lang="en-US" altLang="zh-CN" dirty="0"/>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可以看到当请求发生错误的比例超过一定比例时</a:t>
            </a:r>
            <a:r>
              <a:rPr lang="en-US" altLang="zh-CN" sz="1200" b="0" i="0" kern="1200" dirty="0" err="1">
                <a:solidFill>
                  <a:schemeClr val="tx1"/>
                </a:solidFill>
                <a:effectLst/>
                <a:latin typeface="+mn-lt"/>
                <a:ea typeface="+mn-ea"/>
                <a:cs typeface="+mn-cs"/>
              </a:rPr>
              <a:t>hystrix</a:t>
            </a:r>
            <a:r>
              <a:rPr lang="zh-CN" altLang="en-US" sz="1200" b="0" i="0" kern="1200" dirty="0">
                <a:solidFill>
                  <a:schemeClr val="tx1"/>
                </a:solidFill>
                <a:effectLst/>
                <a:latin typeface="+mn-lt"/>
                <a:ea typeface="+mn-ea"/>
                <a:cs typeface="+mn-cs"/>
              </a:rPr>
              <a:t>将打开断路器进入</a:t>
            </a:r>
            <a:r>
              <a:rPr lang="en-US" altLang="zh-CN" sz="1200" b="0" i="0" kern="1200" dirty="0">
                <a:solidFill>
                  <a:schemeClr val="tx1"/>
                </a:solidFill>
                <a:effectLst/>
                <a:latin typeface="+mn-lt"/>
                <a:ea typeface="+mn-ea"/>
                <a:cs typeface="+mn-cs"/>
              </a:rPr>
              <a:t>closed</a:t>
            </a:r>
            <a:r>
              <a:rPr lang="zh-CN" altLang="en-US" sz="1200" b="0" i="0" kern="1200" dirty="0">
                <a:solidFill>
                  <a:schemeClr val="tx1"/>
                </a:solidFill>
                <a:effectLst/>
                <a:latin typeface="+mn-lt"/>
                <a:ea typeface="+mn-ea"/>
                <a:cs typeface="+mn-cs"/>
              </a:rPr>
              <a:t>状态，这个状态下我们所有针对该服务的请求（以依赖隔离的线程池为隔断单位，同一线程池中的所有</a:t>
            </a:r>
            <a:r>
              <a:rPr lang="en-US" altLang="zh-CN" sz="1200" b="0" i="0" kern="1200" dirty="0" err="1">
                <a:solidFill>
                  <a:schemeClr val="tx1"/>
                </a:solidFill>
                <a:effectLst/>
                <a:latin typeface="+mn-lt"/>
                <a:ea typeface="+mn-ea"/>
                <a:cs typeface="+mn-cs"/>
              </a:rPr>
              <a:t>hiystrix</a:t>
            </a:r>
            <a:r>
              <a:rPr lang="en-US" altLang="zh-CN" sz="1200" b="0" i="0" kern="1200" dirty="0">
                <a:solidFill>
                  <a:schemeClr val="tx1"/>
                </a:solidFill>
                <a:effectLst/>
                <a:latin typeface="+mn-lt"/>
                <a:ea typeface="+mn-ea"/>
                <a:cs typeface="+mn-cs"/>
              </a:rPr>
              <a:t> command</a:t>
            </a:r>
            <a:r>
              <a:rPr lang="zh-CN" altLang="en-US" sz="1200" b="0" i="0" kern="1200" dirty="0">
                <a:solidFill>
                  <a:schemeClr val="tx1"/>
                </a:solidFill>
                <a:effectLst/>
                <a:latin typeface="+mn-lt"/>
                <a:ea typeface="+mn-ea"/>
                <a:cs typeface="+mn-cs"/>
              </a:rPr>
              <a:t>都会被熔断）都会默认使用降级策略进行处理。经过一段时间（通常称为睡眠窗口）后，断路器将被置为半打开</a:t>
            </a:r>
            <a:r>
              <a:rPr lang="en-US" altLang="zh-CN" sz="1200" b="0" i="0" kern="1200" dirty="0">
                <a:solidFill>
                  <a:schemeClr val="tx1"/>
                </a:solidFill>
                <a:effectLst/>
                <a:latin typeface="+mn-lt"/>
                <a:ea typeface="+mn-ea"/>
                <a:cs typeface="+mn-cs"/>
              </a:rPr>
              <a:t>(half open)</a:t>
            </a:r>
            <a:r>
              <a:rPr lang="zh-CN" altLang="en-US" sz="1200" b="0" i="0" kern="1200" dirty="0">
                <a:solidFill>
                  <a:schemeClr val="tx1"/>
                </a:solidFill>
                <a:effectLst/>
                <a:latin typeface="+mn-lt"/>
                <a:ea typeface="+mn-ea"/>
                <a:cs typeface="+mn-cs"/>
              </a:rPr>
              <a:t>状态，这个状态下将对一定数量的请求进行正常处理，同时统计请求成功的数量。这个数量如果能达到指定的比例断路器将自动关闭重新进入打开</a:t>
            </a:r>
            <a:r>
              <a:rPr lang="en-US" altLang="zh-CN" sz="1200" b="0" i="0" kern="1200" dirty="0">
                <a:solidFill>
                  <a:schemeClr val="tx1"/>
                </a:solidFill>
                <a:effectLst/>
                <a:latin typeface="+mn-lt"/>
                <a:ea typeface="+mn-ea"/>
                <a:cs typeface="+mn-cs"/>
              </a:rPr>
              <a:t>open</a:t>
            </a:r>
            <a:r>
              <a:rPr lang="zh-CN" altLang="en-US" sz="1200" b="0" i="0" kern="1200" dirty="0">
                <a:solidFill>
                  <a:schemeClr val="tx1"/>
                </a:solidFill>
                <a:effectLst/>
                <a:latin typeface="+mn-lt"/>
                <a:ea typeface="+mn-ea"/>
                <a:cs typeface="+mn-cs"/>
              </a:rPr>
              <a:t>状态。这就是</a:t>
            </a:r>
            <a:r>
              <a:rPr lang="en-US" altLang="zh-CN" sz="1200" b="0" i="0" kern="1200" dirty="0" err="1">
                <a:solidFill>
                  <a:schemeClr val="tx1"/>
                </a:solidFill>
                <a:effectLst/>
                <a:latin typeface="+mn-lt"/>
                <a:ea typeface="+mn-ea"/>
                <a:cs typeface="+mn-cs"/>
              </a:rPr>
              <a:t>hystrix</a:t>
            </a:r>
            <a:r>
              <a:rPr lang="zh-CN" altLang="en-US" sz="1200" b="0" i="0" kern="1200" dirty="0">
                <a:solidFill>
                  <a:schemeClr val="tx1"/>
                </a:solidFill>
                <a:effectLst/>
                <a:latin typeface="+mn-lt"/>
                <a:ea typeface="+mn-ea"/>
                <a:cs typeface="+mn-cs"/>
              </a:rPr>
              <a:t>基于断路器的熔断器机制。</a:t>
            </a:r>
          </a:p>
          <a:p>
            <a:r>
              <a:rPr lang="zh-CN" altLang="en-US" sz="1200" b="0" i="0" kern="1200" dirty="0">
                <a:solidFill>
                  <a:schemeClr val="tx1"/>
                </a:solidFill>
                <a:effectLst/>
                <a:latin typeface="+mn-lt"/>
                <a:ea typeface="+mn-ea"/>
                <a:cs typeface="+mn-cs"/>
              </a:rPr>
              <a:t>下面看</a:t>
            </a:r>
            <a:r>
              <a:rPr lang="en-US" altLang="zh-CN" sz="1200" b="0" i="0" kern="1200" dirty="0" err="1">
                <a:solidFill>
                  <a:schemeClr val="tx1"/>
                </a:solidFill>
                <a:effectLst/>
                <a:latin typeface="+mn-lt"/>
                <a:ea typeface="+mn-ea"/>
                <a:cs typeface="+mn-cs"/>
              </a:rPr>
              <a:t>hystrix</a:t>
            </a:r>
            <a:r>
              <a:rPr lang="en-US" altLang="zh-CN" sz="1200" b="0" i="0" kern="1200" dirty="0">
                <a:solidFill>
                  <a:schemeClr val="tx1"/>
                </a:solidFill>
                <a:effectLst/>
                <a:latin typeface="+mn-lt"/>
                <a:ea typeface="+mn-ea"/>
                <a:cs typeface="+mn-cs"/>
              </a:rPr>
              <a:t> command</a:t>
            </a:r>
            <a:r>
              <a:rPr lang="zh-CN" altLang="en-US" sz="1200" b="0" i="0" kern="1200" dirty="0">
                <a:solidFill>
                  <a:schemeClr val="tx1"/>
                </a:solidFill>
                <a:effectLst/>
                <a:latin typeface="+mn-lt"/>
                <a:ea typeface="+mn-ea"/>
                <a:cs typeface="+mn-cs"/>
              </a:rPr>
              <a:t>中几个关于熔断器的关键参数</a:t>
            </a: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sleepWindowInMillseconds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服务熔断后（</a:t>
            </a:r>
            <a:r>
              <a:rPr lang="en-US" altLang="zh-CN" sz="1200" b="0" i="0" kern="1200" dirty="0">
                <a:solidFill>
                  <a:schemeClr val="tx1"/>
                </a:solidFill>
                <a:effectLst/>
                <a:latin typeface="+mn-lt"/>
                <a:ea typeface="+mn-ea"/>
                <a:cs typeface="+mn-cs"/>
              </a:rPr>
              <a:t>closed</a:t>
            </a:r>
            <a:r>
              <a:rPr lang="zh-CN" altLang="en-US" sz="1200" b="0" i="0" kern="1200" dirty="0">
                <a:solidFill>
                  <a:schemeClr val="tx1"/>
                </a:solidFill>
                <a:effectLst/>
                <a:latin typeface="+mn-lt"/>
                <a:ea typeface="+mn-ea"/>
                <a:cs typeface="+mn-cs"/>
              </a:rPr>
              <a:t>）恢复到半打开（</a:t>
            </a:r>
            <a:r>
              <a:rPr lang="en-US" altLang="zh-CN" sz="1200" b="0" i="0" kern="1200" dirty="0" err="1">
                <a:solidFill>
                  <a:schemeClr val="tx1"/>
                </a:solidFill>
                <a:effectLst/>
                <a:latin typeface="+mn-lt"/>
                <a:ea typeface="+mn-ea"/>
                <a:cs typeface="+mn-cs"/>
              </a:rPr>
              <a:t>halfopen</a:t>
            </a:r>
            <a:r>
              <a:rPr lang="zh-CN" altLang="en-US" sz="1200" b="0" i="0" kern="1200" dirty="0">
                <a:solidFill>
                  <a:schemeClr val="tx1"/>
                </a:solidFill>
                <a:effectLst/>
                <a:latin typeface="+mn-lt"/>
                <a:ea typeface="+mn-ea"/>
                <a:cs typeface="+mn-cs"/>
              </a:rPr>
              <a:t>）状态的时间窗口，以毫秒为单位。默认</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秒</a:t>
            </a:r>
          </a:p>
          <a:p>
            <a:r>
              <a:rPr lang="en-US" altLang="zh-CN" sz="1200" b="0" i="0" kern="1200" dirty="0" err="1">
                <a:solidFill>
                  <a:schemeClr val="tx1"/>
                </a:solidFill>
                <a:effectLst/>
                <a:latin typeface="+mn-lt"/>
                <a:ea typeface="+mn-ea"/>
                <a:cs typeface="+mn-cs"/>
              </a:rPr>
              <a:t>requestVolumeThreshold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熔断状态下尝试进入半打开状态这个时间里允许使用正常逻辑处理的并发请求数，默认</a:t>
            </a:r>
            <a:r>
              <a:rPr lang="en-US" altLang="zh-CN" sz="1200" b="0" i="0" kern="1200" dirty="0">
                <a:solidFill>
                  <a:schemeClr val="tx1"/>
                </a:solidFill>
                <a:effectLst/>
                <a:latin typeface="+mn-lt"/>
                <a:ea typeface="+mn-ea"/>
                <a:cs typeface="+mn-cs"/>
              </a:rPr>
              <a:t>20</a:t>
            </a:r>
            <a:endParaRPr lang="zh-CN" altLang="en-US"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errorThresholdPercentage</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服务进入熔断状态的错误比例。默认</a:t>
            </a:r>
            <a:r>
              <a:rPr lang="en-US" altLang="zh-CN" sz="1200" b="0" i="0" kern="1200" dirty="0">
                <a:solidFill>
                  <a:schemeClr val="tx1"/>
                </a:solidFill>
                <a:effectLst/>
                <a:latin typeface="+mn-lt"/>
                <a:ea typeface="+mn-ea"/>
                <a:cs typeface="+mn-cs"/>
              </a:rPr>
              <a:t>50%</a:t>
            </a:r>
            <a:endParaRPr lang="zh-CN" altLang="en-US" sz="1200" b="0" i="0" kern="1200" dirty="0">
              <a:solidFill>
                <a:schemeClr val="tx1"/>
              </a:solidFill>
              <a:effectLst/>
              <a:latin typeface="+mn-lt"/>
              <a:ea typeface="+mn-ea"/>
              <a:cs typeface="+mn-cs"/>
            </a:endParaRPr>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hlinkClick r:id="rId3"/>
              </a:rPr>
              <a:t>https://www.cnblogs.com/littlewhiterabbit/p/12918142.html</a:t>
            </a:r>
            <a:endParaRPr lang="en-US" altLang="zh-CN" dirty="0"/>
          </a:p>
          <a:p>
            <a:endParaRPr lang="en-US" dirty="0"/>
          </a:p>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将远程服务调用逻辑封装进一个</a:t>
            </a:r>
            <a:r>
              <a:rPr lang="en-US" altLang="zh-CN" sz="1200" b="0" i="0" kern="1200" dirty="0" err="1">
                <a:solidFill>
                  <a:schemeClr val="tx1"/>
                </a:solidFill>
                <a:effectLst/>
                <a:latin typeface="+mn-lt"/>
                <a:ea typeface="+mn-ea"/>
                <a:cs typeface="+mn-cs"/>
              </a:rPr>
              <a:t>HystrixCommand</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对于每次服务调用可以使用同步或异步机制，对应执行</a:t>
            </a:r>
            <a:r>
              <a:rPr lang="en-US" altLang="zh-CN" sz="1200" b="0" i="0" kern="1200" dirty="0">
                <a:solidFill>
                  <a:schemeClr val="tx1"/>
                </a:solidFill>
                <a:effectLst/>
                <a:latin typeface="+mn-lt"/>
                <a:ea typeface="+mn-ea"/>
                <a:cs typeface="+mn-cs"/>
              </a:rPr>
              <a:t>execute()</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queue()</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判断熔断器</a:t>
            </a:r>
            <a:r>
              <a:rPr lang="en-US" altLang="zh-CN" sz="1200" b="0" i="0" kern="1200" dirty="0">
                <a:solidFill>
                  <a:schemeClr val="tx1"/>
                </a:solidFill>
                <a:effectLst/>
                <a:latin typeface="+mn-lt"/>
                <a:ea typeface="+mn-ea"/>
                <a:cs typeface="+mn-cs"/>
              </a:rPr>
              <a:t>(circuit-breaker)</a:t>
            </a:r>
            <a:r>
              <a:rPr lang="zh-CN" altLang="en-US" sz="1200" b="0" i="0" kern="1200" dirty="0">
                <a:solidFill>
                  <a:schemeClr val="tx1"/>
                </a:solidFill>
                <a:effectLst/>
                <a:latin typeface="+mn-lt"/>
                <a:ea typeface="+mn-ea"/>
                <a:cs typeface="+mn-cs"/>
              </a:rPr>
              <a:t>是否打开或者半打开状态，如果打开跳到步骤</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，进行回退策略，如果关闭进入步骤</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判断线程池</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队列</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信号量（使用了舱壁隔离模式）是否跑满，如果跑满进入回退步骤</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，否则继续后续步骤</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5. run</a:t>
            </a:r>
            <a:r>
              <a:rPr lang="zh-CN" altLang="en-US" sz="1200" b="0" i="0" kern="1200" dirty="0">
                <a:solidFill>
                  <a:schemeClr val="tx1"/>
                </a:solidFill>
                <a:effectLst/>
                <a:latin typeface="+mn-lt"/>
                <a:ea typeface="+mn-ea"/>
                <a:cs typeface="+mn-cs"/>
              </a:rPr>
              <a:t>方法中执行了实际的服务调用。 </a:t>
            </a:r>
            <a:br>
              <a:rPr lang="zh-CN" altLang="en-US"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服务调用发生超时时，进入步骤</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判断</a:t>
            </a:r>
            <a:r>
              <a:rPr lang="en-US" altLang="zh-CN" sz="1200" b="0" i="0" kern="1200" dirty="0">
                <a:solidFill>
                  <a:schemeClr val="tx1"/>
                </a:solidFill>
                <a:effectLst/>
                <a:latin typeface="+mn-lt"/>
                <a:ea typeface="+mn-ea"/>
                <a:cs typeface="+mn-cs"/>
              </a:rPr>
              <a:t>run</a:t>
            </a:r>
            <a:r>
              <a:rPr lang="zh-CN" altLang="en-US" sz="1200" b="0" i="0" kern="1200" dirty="0">
                <a:solidFill>
                  <a:schemeClr val="tx1"/>
                </a:solidFill>
                <a:effectLst/>
                <a:latin typeface="+mn-lt"/>
                <a:ea typeface="+mn-ea"/>
                <a:cs typeface="+mn-cs"/>
              </a:rPr>
              <a:t>方法中的代码是否执行成功。 </a:t>
            </a:r>
            <a:br>
              <a:rPr lang="zh-CN" altLang="en-US"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执行成功返回结果。 </a:t>
            </a:r>
            <a:br>
              <a:rPr lang="zh-CN" altLang="en-US"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执行中出现错误则进入步骤</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所有的运行状态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成功，失败，拒绝，超时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上报给熔断器，用于统计从而影响熔断器状态。</a:t>
            </a:r>
          </a:p>
          <a:p>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进入</a:t>
            </a:r>
            <a:r>
              <a:rPr lang="en-US" altLang="zh-CN" sz="1200" b="0" i="0" kern="1200" dirty="0" err="1">
                <a:solidFill>
                  <a:schemeClr val="tx1"/>
                </a:solidFill>
                <a:effectLst/>
                <a:latin typeface="+mn-lt"/>
                <a:ea typeface="+mn-ea"/>
                <a:cs typeface="+mn-cs"/>
              </a:rPr>
              <a:t>getFallback</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回退逻辑。 </a:t>
            </a:r>
            <a:br>
              <a:rPr lang="zh-CN" altLang="en-US"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没有实现</a:t>
            </a:r>
            <a:r>
              <a:rPr lang="en-US" altLang="zh-CN" sz="1200" b="0" i="0" kern="1200" dirty="0" err="1">
                <a:solidFill>
                  <a:schemeClr val="tx1"/>
                </a:solidFill>
                <a:effectLst/>
                <a:latin typeface="+mn-lt"/>
                <a:ea typeface="+mn-ea"/>
                <a:cs typeface="+mn-cs"/>
              </a:rPr>
              <a:t>getFallback</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回退逻辑的调用将直接抛出异常。 </a:t>
            </a:r>
            <a:br>
              <a:rPr lang="zh-CN" altLang="en-US"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回退逻辑调用成功直接返回。 </a:t>
            </a:r>
            <a:br>
              <a:rPr lang="zh-CN" altLang="en-US"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回退逻辑调用失败抛出异常。</a:t>
            </a:r>
          </a:p>
          <a:p>
            <a:r>
              <a:rPr lang="en-US" altLang="zh-CN" sz="1200" b="0" i="0" kern="1200" dirty="0">
                <a:solidFill>
                  <a:schemeClr val="tx1"/>
                </a:solidFill>
                <a:effectLst/>
                <a:latin typeface="+mn-lt"/>
                <a:ea typeface="+mn-ea"/>
                <a:cs typeface="+mn-cs"/>
              </a:rPr>
              <a:t>9. </a:t>
            </a:r>
            <a:r>
              <a:rPr lang="zh-CN" altLang="en-US" sz="1200" b="0" i="0" kern="1200" dirty="0">
                <a:solidFill>
                  <a:schemeClr val="tx1"/>
                </a:solidFill>
                <a:effectLst/>
                <a:latin typeface="+mn-lt"/>
                <a:ea typeface="+mn-ea"/>
                <a:cs typeface="+mn-cs"/>
              </a:rPr>
              <a:t>返回执行成功结果。</a:t>
            </a:r>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364F85-96E5-4D9B-AEAC-1ADE8CF08984}" type="slidenum">
              <a:rPr lang="zh-CN" altLang="en-US" smtClean="0"/>
              <a:t>3</a:t>
            </a:fld>
            <a:endParaRPr lang="zh-CN" altLang="en-US"/>
          </a:p>
        </p:txBody>
      </p:sp>
    </p:spTree>
    <p:extLst>
      <p:ext uri="{BB962C8B-B14F-4D97-AF65-F5344CB8AC3E}">
        <p14:creationId xmlns:p14="http://schemas.microsoft.com/office/powerpoint/2010/main" val="1845703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hlinkClick r:id="rId3"/>
              </a:rPr>
              <a:t>https://blog.csdn.net/manzhizhen/article/details/80296655</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dirty="0" err="1"/>
              <a:t>HystrixRollingNumber</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AtomicReferenceArray</a:t>
            </a:r>
            <a:r>
              <a:rPr lang="zh-CN" altLang="en-US" sz="1200" b="0" i="0" kern="1200" dirty="0">
                <a:solidFill>
                  <a:schemeClr val="tx1"/>
                </a:solidFill>
                <a:effectLst/>
                <a:latin typeface="+mn-lt"/>
                <a:ea typeface="+mn-ea"/>
                <a:cs typeface="+mn-cs"/>
              </a:rPr>
              <a:t>类提供了可以原子读取和写入的底层引用数组的操作，并且还包含高级原子操作。 </a:t>
            </a:r>
            <a:r>
              <a:rPr lang="en-US" altLang="zh-CN" sz="1200" b="0" i="0" kern="1200" dirty="0" err="1">
                <a:solidFill>
                  <a:schemeClr val="tx1"/>
                </a:solidFill>
                <a:effectLst/>
                <a:latin typeface="+mn-lt"/>
                <a:ea typeface="+mn-ea"/>
                <a:cs typeface="+mn-cs"/>
              </a:rPr>
              <a:t>AtomicReferenceArray</a:t>
            </a:r>
            <a:r>
              <a:rPr lang="zh-CN" altLang="en-US" sz="1200" b="0" i="0" kern="1200" dirty="0">
                <a:solidFill>
                  <a:schemeClr val="tx1"/>
                </a:solidFill>
                <a:effectLst/>
                <a:latin typeface="+mn-lt"/>
                <a:ea typeface="+mn-ea"/>
                <a:cs typeface="+mn-cs"/>
              </a:rPr>
              <a:t>支持对底层引用数组变量的原子操作。 它具有获取和设置方法，如在变量上的读取和写入。 也就是说，一个集合与同一变量上的任何后续获取相关联。</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1650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hlinkClick r:id="rId3"/>
              </a:rPr>
              <a:t>https://github.com/alibaba/Sentinel/wiki/%E4%BB%8B%E7%BB%8D</a:t>
            </a:r>
            <a:endParaRPr lang="en-US" altLang="zh-CN" dirty="0"/>
          </a:p>
          <a:p>
            <a:r>
              <a:rPr lang="en-US" altLang="zh-CN" dirty="0">
                <a:hlinkClick r:id="rId4"/>
              </a:rPr>
              <a:t>https://github.com/alibaba/Sentinel/wiki/Sentinel%E5%B7%A5%E4%BD%9C%E4%B8%BB%E6%B5%81%E7%A8%8B</a:t>
            </a:r>
            <a:endParaRPr lang="en-US" dirty="0"/>
          </a:p>
          <a:p>
            <a:r>
              <a:rPr lang="en-US" altLang="zh-CN" sz="1200" b="0" i="0" kern="1200" dirty="0" err="1">
                <a:solidFill>
                  <a:schemeClr val="tx1"/>
                </a:solidFill>
                <a:effectLst/>
                <a:latin typeface="+mn-lt"/>
                <a:ea typeface="+mn-ea"/>
                <a:cs typeface="+mn-cs"/>
              </a:rPr>
              <a:t>NodeSelectorSlot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负责收集资源的路径，并将这些资源的调用路径，以树状结构存储起来，用于根据调用路径来限流降级；</a:t>
            </a:r>
          </a:p>
          <a:p>
            <a:r>
              <a:rPr lang="en-US" altLang="zh-CN" sz="1200" b="0" i="0" kern="1200" dirty="0" err="1">
                <a:solidFill>
                  <a:schemeClr val="tx1"/>
                </a:solidFill>
                <a:effectLst/>
                <a:latin typeface="+mn-lt"/>
                <a:ea typeface="+mn-ea"/>
                <a:cs typeface="+mn-cs"/>
              </a:rPr>
              <a:t>ClusterBuilderSlot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则用于存储资源的统计信息以及调用者信息，例如该资源的 </a:t>
            </a:r>
            <a:r>
              <a:rPr lang="en-US" altLang="zh-CN" sz="1200" b="0" i="0" kern="1200" dirty="0">
                <a:solidFill>
                  <a:schemeClr val="tx1"/>
                </a:solidFill>
                <a:effectLst/>
                <a:latin typeface="+mn-lt"/>
                <a:ea typeface="+mn-ea"/>
                <a:cs typeface="+mn-cs"/>
              </a:rPr>
              <a:t>RT, QPS, thread count </a:t>
            </a:r>
            <a:r>
              <a:rPr lang="zh-CN" altLang="en-US" sz="1200" b="0" i="0" kern="1200" dirty="0">
                <a:solidFill>
                  <a:schemeClr val="tx1"/>
                </a:solidFill>
                <a:effectLst/>
                <a:latin typeface="+mn-lt"/>
                <a:ea typeface="+mn-ea"/>
                <a:cs typeface="+mn-cs"/>
              </a:rPr>
              <a:t>等等，这些信息将用作为多维度限流，降级的依据；</a:t>
            </a:r>
          </a:p>
          <a:p>
            <a:r>
              <a:rPr lang="en-US" altLang="zh-CN" sz="1200" b="0" i="0" kern="1200" dirty="0" err="1">
                <a:solidFill>
                  <a:schemeClr val="tx1"/>
                </a:solidFill>
                <a:effectLst/>
                <a:latin typeface="+mn-lt"/>
                <a:ea typeface="+mn-ea"/>
                <a:cs typeface="+mn-cs"/>
              </a:rPr>
              <a:t>StatisticSlot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则用于记录、统计不同纬度的 </a:t>
            </a:r>
            <a:r>
              <a:rPr lang="en-US" altLang="zh-CN" sz="1200" b="0" i="0" kern="1200" dirty="0">
                <a:solidFill>
                  <a:schemeClr val="tx1"/>
                </a:solidFill>
                <a:effectLst/>
                <a:latin typeface="+mn-lt"/>
                <a:ea typeface="+mn-ea"/>
                <a:cs typeface="+mn-cs"/>
              </a:rPr>
              <a:t>runtime </a:t>
            </a:r>
            <a:r>
              <a:rPr lang="zh-CN" altLang="en-US" sz="1200" b="0" i="0" kern="1200" dirty="0">
                <a:solidFill>
                  <a:schemeClr val="tx1"/>
                </a:solidFill>
                <a:effectLst/>
                <a:latin typeface="+mn-lt"/>
                <a:ea typeface="+mn-ea"/>
                <a:cs typeface="+mn-cs"/>
              </a:rPr>
              <a:t>指标监控信息；</a:t>
            </a:r>
          </a:p>
          <a:p>
            <a:r>
              <a:rPr lang="en-US" altLang="zh-CN" sz="1200" b="0" i="0" kern="1200" dirty="0" err="1">
                <a:solidFill>
                  <a:schemeClr val="tx1"/>
                </a:solidFill>
                <a:effectLst/>
                <a:latin typeface="+mn-lt"/>
                <a:ea typeface="+mn-ea"/>
                <a:cs typeface="+mn-cs"/>
              </a:rPr>
              <a:t>FlowSlot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则用于根据预设的限流规则以及前面 </a:t>
            </a:r>
            <a:r>
              <a:rPr lang="en-US" altLang="zh-CN" sz="1200" b="0" i="0" kern="1200" dirty="0">
                <a:solidFill>
                  <a:schemeClr val="tx1"/>
                </a:solidFill>
                <a:effectLst/>
                <a:latin typeface="+mn-lt"/>
                <a:ea typeface="+mn-ea"/>
                <a:cs typeface="+mn-cs"/>
              </a:rPr>
              <a:t>slot </a:t>
            </a:r>
            <a:r>
              <a:rPr lang="zh-CN" altLang="en-US" sz="1200" b="0" i="0" kern="1200" dirty="0">
                <a:solidFill>
                  <a:schemeClr val="tx1"/>
                </a:solidFill>
                <a:effectLst/>
                <a:latin typeface="+mn-lt"/>
                <a:ea typeface="+mn-ea"/>
                <a:cs typeface="+mn-cs"/>
              </a:rPr>
              <a:t>统计的状态，来进行流量控制；</a:t>
            </a:r>
          </a:p>
          <a:p>
            <a:r>
              <a:rPr lang="en-US" altLang="zh-CN" sz="1200" b="0" i="0" kern="1200" dirty="0" err="1">
                <a:solidFill>
                  <a:schemeClr val="tx1"/>
                </a:solidFill>
                <a:effectLst/>
                <a:latin typeface="+mn-lt"/>
                <a:ea typeface="+mn-ea"/>
                <a:cs typeface="+mn-cs"/>
              </a:rPr>
              <a:t>AuthoritySlot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则根据配置的黑白名单和调用来源信息，来做黑白名单控制；</a:t>
            </a:r>
          </a:p>
          <a:p>
            <a:r>
              <a:rPr lang="en-US" altLang="zh-CN" sz="1200" b="0" i="0" kern="1200" dirty="0" err="1">
                <a:solidFill>
                  <a:schemeClr val="tx1"/>
                </a:solidFill>
                <a:effectLst/>
                <a:latin typeface="+mn-lt"/>
                <a:ea typeface="+mn-ea"/>
                <a:cs typeface="+mn-cs"/>
              </a:rPr>
              <a:t>DegradeSlot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则通过统计信息以及预设的规则，来做熔断降级；</a:t>
            </a:r>
          </a:p>
          <a:p>
            <a:r>
              <a:rPr lang="en-US" altLang="zh-CN" sz="1200" b="0" i="0" kern="1200" dirty="0" err="1">
                <a:solidFill>
                  <a:schemeClr val="tx1"/>
                </a:solidFill>
                <a:effectLst/>
                <a:latin typeface="+mn-lt"/>
                <a:ea typeface="+mn-ea"/>
                <a:cs typeface="+mn-cs"/>
              </a:rPr>
              <a:t>SystemSlot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则通过系统的状态，例如 </a:t>
            </a:r>
            <a:r>
              <a:rPr lang="en-US" altLang="zh-CN" sz="1200" b="0" i="0" kern="1200" dirty="0">
                <a:solidFill>
                  <a:schemeClr val="tx1"/>
                </a:solidFill>
                <a:effectLst/>
                <a:latin typeface="+mn-lt"/>
                <a:ea typeface="+mn-ea"/>
                <a:cs typeface="+mn-cs"/>
              </a:rPr>
              <a:t>load1 </a:t>
            </a:r>
            <a:r>
              <a:rPr lang="zh-CN" altLang="en-US" sz="1200" b="0" i="0" kern="1200" dirty="0">
                <a:solidFill>
                  <a:schemeClr val="tx1"/>
                </a:solidFill>
                <a:effectLst/>
                <a:latin typeface="+mn-lt"/>
                <a:ea typeface="+mn-ea"/>
                <a:cs typeface="+mn-cs"/>
              </a:rPr>
              <a:t>等，来控制总的入口流量；</a:t>
            </a:r>
          </a:p>
          <a:p>
            <a:endParaRPr lang="en-US" dirty="0"/>
          </a:p>
        </p:txBody>
      </p:sp>
    </p:spTree>
    <p:extLst>
      <p:ext uri="{BB962C8B-B14F-4D97-AF65-F5344CB8AC3E}">
        <p14:creationId xmlns:p14="http://schemas.microsoft.com/office/powerpoint/2010/main" val="738381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hlinkClick r:id="rId3"/>
              </a:rPr>
              <a:t>https://www.jianshu.com/p/e0434a421c03</a:t>
            </a:r>
            <a:endParaRPr lang="en-US" altLang="zh-CN" dirty="0"/>
          </a:p>
          <a:p>
            <a:r>
              <a:rPr lang="en-US" altLang="zh-CN" dirty="0">
                <a:hlinkClick r:id="rId4"/>
              </a:rPr>
              <a:t>https://github.com/Netflix/zuul/wiki</a:t>
            </a:r>
            <a:endParaRPr lang="en-US" altLang="zh-CN" dirty="0"/>
          </a:p>
          <a:p>
            <a:endParaRPr lang="en-US" dirty="0"/>
          </a:p>
          <a:p>
            <a:endParaRPr lang="en-US" dirty="0"/>
          </a:p>
          <a:p>
            <a:endParaRPr lang="en-US" dirty="0"/>
          </a:p>
          <a:p>
            <a:r>
              <a:rPr lang="zh-CN" altLang="en-US" sz="1200" b="0" i="0" kern="1200" dirty="0">
                <a:solidFill>
                  <a:schemeClr val="tx1"/>
                </a:solidFill>
                <a:effectLst/>
                <a:latin typeface="+mn-lt"/>
                <a:ea typeface="+mn-ea"/>
                <a:cs typeface="+mn-cs"/>
              </a:rPr>
              <a:t>身份验证和安全性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识别每种资源的身份验证要求，并拒绝不满足要求的请求。</a:t>
            </a:r>
          </a:p>
          <a:p>
            <a:r>
              <a:rPr lang="zh-CN" altLang="en-US" sz="1200" b="0" i="0" kern="1200" dirty="0">
                <a:solidFill>
                  <a:schemeClr val="tx1"/>
                </a:solidFill>
                <a:effectLst/>
                <a:latin typeface="+mn-lt"/>
                <a:ea typeface="+mn-ea"/>
                <a:cs typeface="+mn-cs"/>
              </a:rPr>
              <a:t>见解和监控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在边缘跟踪有意义的数据和统计信息，以便为我们提供准确的生产视图。</a:t>
            </a:r>
          </a:p>
          <a:p>
            <a:r>
              <a:rPr lang="zh-CN" altLang="en-US" sz="1200" b="0" i="0" kern="1200" dirty="0">
                <a:solidFill>
                  <a:schemeClr val="tx1"/>
                </a:solidFill>
                <a:effectLst/>
                <a:latin typeface="+mn-lt"/>
                <a:ea typeface="+mn-ea"/>
                <a:cs typeface="+mn-cs"/>
              </a:rPr>
              <a:t>动态路由</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根据需要将请求动态路由到不同的后端群集。</a:t>
            </a:r>
          </a:p>
          <a:p>
            <a:r>
              <a:rPr lang="zh-CN" altLang="en-US" sz="1200" b="0" i="0" kern="1200" dirty="0">
                <a:solidFill>
                  <a:schemeClr val="tx1"/>
                </a:solidFill>
                <a:effectLst/>
                <a:latin typeface="+mn-lt"/>
                <a:ea typeface="+mn-ea"/>
                <a:cs typeface="+mn-cs"/>
              </a:rPr>
              <a:t>压力测试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逐渐增加到群集的流量以评估性能。</a:t>
            </a:r>
          </a:p>
          <a:p>
            <a:r>
              <a:rPr lang="zh-CN" altLang="en-US" sz="1200" b="0" i="0" kern="1200" dirty="0">
                <a:solidFill>
                  <a:schemeClr val="tx1"/>
                </a:solidFill>
                <a:effectLst/>
                <a:latin typeface="+mn-lt"/>
                <a:ea typeface="+mn-ea"/>
                <a:cs typeface="+mn-cs"/>
              </a:rPr>
              <a:t>减载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为每种类型的请求分配容量，并丢弃超出限制的请求。</a:t>
            </a:r>
          </a:p>
          <a:p>
            <a:r>
              <a:rPr lang="zh-CN" altLang="en-US" sz="1200" b="0" i="0" kern="1200" dirty="0">
                <a:solidFill>
                  <a:schemeClr val="tx1"/>
                </a:solidFill>
                <a:effectLst/>
                <a:latin typeface="+mn-lt"/>
                <a:ea typeface="+mn-ea"/>
                <a:cs typeface="+mn-cs"/>
              </a:rPr>
              <a:t>静态响应处理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直接在边缘构建一些响应，而不是将其转发到内部集群</a:t>
            </a:r>
          </a:p>
          <a:p>
            <a:r>
              <a:rPr lang="zh-CN" altLang="en-US" sz="1200" b="0" i="0" kern="1200" dirty="0">
                <a:solidFill>
                  <a:schemeClr val="tx1"/>
                </a:solidFill>
                <a:effectLst/>
                <a:latin typeface="+mn-lt"/>
                <a:ea typeface="+mn-ea"/>
                <a:cs typeface="+mn-cs"/>
              </a:rPr>
              <a:t>多区域弹性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跨</a:t>
            </a:r>
            <a:r>
              <a:rPr lang="en-US" altLang="zh-CN" sz="1200" b="0" i="0" kern="1200" dirty="0">
                <a:solidFill>
                  <a:schemeClr val="tx1"/>
                </a:solidFill>
                <a:effectLst/>
                <a:latin typeface="+mn-lt"/>
                <a:ea typeface="+mn-ea"/>
                <a:cs typeface="+mn-cs"/>
              </a:rPr>
              <a:t>AWS</a:t>
            </a:r>
            <a:r>
              <a:rPr lang="zh-CN" altLang="en-US" sz="1200" b="0" i="0" kern="1200" dirty="0">
                <a:solidFill>
                  <a:schemeClr val="tx1"/>
                </a:solidFill>
                <a:effectLst/>
                <a:latin typeface="+mn-lt"/>
                <a:ea typeface="+mn-ea"/>
                <a:cs typeface="+mn-cs"/>
              </a:rPr>
              <a:t>区域路由请求，以多样化我们的</a:t>
            </a:r>
            <a:r>
              <a:rPr lang="en-US" altLang="zh-CN" sz="1200" b="0" i="0" kern="1200" dirty="0">
                <a:solidFill>
                  <a:schemeClr val="tx1"/>
                </a:solidFill>
                <a:effectLst/>
                <a:latin typeface="+mn-lt"/>
                <a:ea typeface="+mn-ea"/>
                <a:cs typeface="+mn-cs"/>
              </a:rPr>
              <a:t>ELB</a:t>
            </a:r>
            <a:r>
              <a:rPr lang="zh-CN" altLang="en-US" sz="1200" b="0" i="0" kern="1200" dirty="0">
                <a:solidFill>
                  <a:schemeClr val="tx1"/>
                </a:solidFill>
                <a:effectLst/>
                <a:latin typeface="+mn-lt"/>
                <a:ea typeface="+mn-ea"/>
                <a:cs typeface="+mn-cs"/>
              </a:rPr>
              <a:t>使用并将我们的优势拉近我们的成员</a:t>
            </a:r>
          </a:p>
          <a:p>
            <a:endParaRPr lang="en-US" dirty="0"/>
          </a:p>
        </p:txBody>
      </p:sp>
    </p:spTree>
    <p:extLst>
      <p:ext uri="{BB962C8B-B14F-4D97-AF65-F5344CB8AC3E}">
        <p14:creationId xmlns:p14="http://schemas.microsoft.com/office/powerpoint/2010/main" val="805884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hlinkClick r:id="rId3"/>
              </a:rPr>
              <a:t>https://www.jianshu.com/p/e0434a421c03</a:t>
            </a:r>
            <a:endParaRPr lang="en-US" dirty="0"/>
          </a:p>
        </p:txBody>
      </p:sp>
    </p:spTree>
    <p:extLst>
      <p:ext uri="{BB962C8B-B14F-4D97-AF65-F5344CB8AC3E}">
        <p14:creationId xmlns:p14="http://schemas.microsoft.com/office/powerpoint/2010/main" val="560545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hlinkClick r:id="rId3"/>
              </a:rPr>
              <a:t>https://www.cnblogs.com/jajian/p/9973555.html</a:t>
            </a:r>
            <a:endParaRPr lang="en-US" altLang="zh-CN" dirty="0"/>
          </a:p>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98467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hlinkClick r:id="rId3"/>
              </a:rPr>
              <a:t>https://www.cnblogs.com/jajian/p/9973555.html</a:t>
            </a:r>
            <a:endParaRPr lang="en-US" altLang="zh-CN" dirty="0"/>
          </a:p>
          <a:p>
            <a:endParaRPr lang="en-US" dirty="0"/>
          </a:p>
        </p:txBody>
      </p:sp>
    </p:spTree>
    <p:extLst>
      <p:ext uri="{BB962C8B-B14F-4D97-AF65-F5344CB8AC3E}">
        <p14:creationId xmlns:p14="http://schemas.microsoft.com/office/powerpoint/2010/main" val="538811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hlinkClick r:id="rId3"/>
              </a:rPr>
              <a:t>https://www.cnblogs.com/jajian/p/9973555.html</a:t>
            </a:r>
            <a:endParaRPr lang="en-US" altLang="zh-CN" dirty="0"/>
          </a:p>
          <a:p>
            <a:endParaRPr lang="en-US" dirty="0"/>
          </a:p>
        </p:txBody>
      </p:sp>
    </p:spTree>
    <p:extLst>
      <p:ext uri="{BB962C8B-B14F-4D97-AF65-F5344CB8AC3E}">
        <p14:creationId xmlns:p14="http://schemas.microsoft.com/office/powerpoint/2010/main" val="3066893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F364F85-96E5-4D9B-AEAC-1ADE8CF08984}" type="slidenum">
              <a:rPr lang="zh-CN" altLang="en-US" smtClean="0"/>
              <a:t>40</a:t>
            </a:fld>
            <a:endParaRPr lang="zh-CN" altLang="en-US"/>
          </a:p>
        </p:txBody>
      </p:sp>
    </p:spTree>
    <p:extLst>
      <p:ext uri="{BB962C8B-B14F-4D97-AF65-F5344CB8AC3E}">
        <p14:creationId xmlns:p14="http://schemas.microsoft.com/office/powerpoint/2010/main" val="2765622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hlinkClick r:id="" action="ppaction://noaction"/>
              </a:rPr>
              <a:t>近些年，随着互联网公司的系统规模越来越复杂、团队规模越来越大，为了降低工程维护的复杂度、尽可能的复用底层技术及业务功能，微服务框架风格应运而生并广受追捧，大中台、小前台的架构思想深入人心。微服务架构风格与中台战略思想相得益彰，为企业系统架构转型提供了理论及技术支撑。</a:t>
            </a:r>
            <a:endParaRPr lang="zh-CN" dirty="0">
              <a:hlinkClick r:id="" action="ppaction://noactio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454545"/>
                </a:solidFill>
                <a:latin typeface=".PingFang SC"/>
                <a:ea typeface=".PingFang SC"/>
              </a:rPr>
              <a:t>到底什么是服务治理</a:t>
            </a:r>
            <a:r>
              <a:rPr lang="en-US" altLang="zh-CN" sz="1200" dirty="0">
                <a:solidFill>
                  <a:srgbClr val="454545"/>
                </a:solidFill>
                <a:latin typeface=".PingFang SC"/>
                <a:ea typeface=".PingFang SC"/>
              </a:rPr>
              <a:t>?</a:t>
            </a:r>
          </a:p>
          <a:p>
            <a:r>
              <a:rPr lang="en-US" altLang="zh-CN" sz="1200" dirty="0">
                <a:solidFill>
                  <a:srgbClr val="454545"/>
                </a:solidFill>
                <a:latin typeface=".PingFang SC"/>
                <a:ea typeface=".PingFang SC"/>
              </a:rPr>
              <a:t>https://www.zhihu.com/question/56125281</a:t>
            </a:r>
          </a:p>
          <a:p>
            <a:r>
              <a:rPr lang="zh-CN" altLang="en-US" sz="1200" dirty="0">
                <a:solidFill>
                  <a:srgbClr val="454545"/>
                </a:solidFill>
                <a:latin typeface=".PingFang SC"/>
                <a:ea typeface=".PingFang SC"/>
              </a:rPr>
              <a:t>微服务治理：体系、架构及实践</a:t>
            </a:r>
          </a:p>
          <a:p>
            <a:r>
              <a:rPr lang="en-US" altLang="zh-CN" sz="1200" dirty="0">
                <a:solidFill>
                  <a:srgbClr val="454545"/>
                </a:solidFill>
                <a:latin typeface=".PingFang SC"/>
                <a:ea typeface=".PingFang SC"/>
              </a:rPr>
              <a:t>https://baike.baidu.com/item/%E5%BE%AE%E6%9C%8D%E5%8A%A1%E6%B2%BB%E7%90%86%EF%BC%9A%E4%BD%93%E7%B3%BB%E3%80%81%E6%9E%B6%E6%9E%84%E5%8F%8A%E5%AE%9E%E8%B7%B5/50423942?fr=aladdin</a:t>
            </a:r>
          </a:p>
          <a:p>
            <a:endParaRPr lang="en-US" altLang="zh-CN" sz="1200" dirty="0">
              <a:solidFill>
                <a:srgbClr val="454545"/>
              </a:solidFill>
              <a:latin typeface=".PingFang SC"/>
              <a:ea typeface=".PingFang SC"/>
            </a:endParaRPr>
          </a:p>
          <a:p>
            <a:r>
              <a:rPr lang="zh-CN" altLang="en-US" sz="1200" dirty="0">
                <a:solidFill>
                  <a:srgbClr val="454545"/>
                </a:solidFill>
                <a:latin typeface=".PingFang SC"/>
                <a:ea typeface=".PingFang SC"/>
              </a:rPr>
              <a:t>什么是微服务架构？</a:t>
            </a:r>
          </a:p>
          <a:p>
            <a:r>
              <a:rPr lang="en-US" altLang="zh-CN" sz="1200" dirty="0">
                <a:solidFill>
                  <a:srgbClr val="454545"/>
                </a:solidFill>
                <a:latin typeface=".PingFang SC"/>
                <a:ea typeface=".PingFang SC"/>
              </a:rPr>
              <a:t>https://www.zhihu.com/question/65502802</a:t>
            </a:r>
          </a:p>
          <a:p>
            <a:r>
              <a:rPr lang="zh-CN" altLang="en-US" sz="1200" dirty="0">
                <a:solidFill>
                  <a:srgbClr val="454545"/>
                </a:solidFill>
                <a:latin typeface=".PingFang SC"/>
                <a:ea typeface=".PingFang SC"/>
              </a:rPr>
              <a:t>服务监控全面进阶之</a:t>
            </a:r>
            <a:r>
              <a:rPr lang="en-US" altLang="zh-CN" sz="1200" dirty="0">
                <a:solidFill>
                  <a:srgbClr val="454545"/>
                </a:solidFill>
                <a:latin typeface=".PingFang SC"/>
                <a:ea typeface=".PingFang SC"/>
              </a:rPr>
              <a:t>Exporter</a:t>
            </a:r>
          </a:p>
          <a:p>
            <a:r>
              <a:rPr lang="en-US" altLang="zh-CN" sz="1200" dirty="0">
                <a:solidFill>
                  <a:srgbClr val="454545"/>
                </a:solidFill>
                <a:latin typeface=".PingFang SC"/>
                <a:ea typeface=".PingFang SC"/>
              </a:rPr>
              <a:t>https://www.sohu.com/a/335746638_216613</a:t>
            </a:r>
          </a:p>
          <a:p>
            <a:r>
              <a:rPr lang="en-US" altLang="zh-CN" sz="1200" dirty="0">
                <a:solidFill>
                  <a:srgbClr val="454545"/>
                </a:solidFill>
                <a:latin typeface=".PingFang SC"/>
                <a:ea typeface=".PingFang SC"/>
              </a:rPr>
              <a:t>Consul</a:t>
            </a:r>
            <a:r>
              <a:rPr lang="zh-CN" altLang="en-US" sz="1200" dirty="0">
                <a:solidFill>
                  <a:srgbClr val="454545"/>
                </a:solidFill>
                <a:latin typeface=".PingFang SC"/>
                <a:ea typeface=".PingFang SC"/>
              </a:rPr>
              <a:t>服务注册与服务发现机制</a:t>
            </a:r>
          </a:p>
          <a:p>
            <a:r>
              <a:rPr lang="en-US" altLang="zh-CN" sz="1200" dirty="0">
                <a:solidFill>
                  <a:srgbClr val="454545"/>
                </a:solidFill>
                <a:latin typeface=".PingFang SC"/>
                <a:ea typeface=".PingFang SC"/>
              </a:rPr>
              <a:t>https://blog.csdn.net/u013982921/article/details/93622716</a:t>
            </a:r>
          </a:p>
          <a:p>
            <a:r>
              <a:rPr lang="zh-CN" altLang="en-US" sz="1200" dirty="0">
                <a:solidFill>
                  <a:srgbClr val="454545"/>
                </a:solidFill>
                <a:latin typeface=".PingFang SC"/>
                <a:ea typeface=".PingFang SC"/>
              </a:rPr>
              <a:t>分布式系统的</a:t>
            </a:r>
            <a:r>
              <a:rPr lang="en-US" altLang="zh-CN" sz="1200" dirty="0">
                <a:solidFill>
                  <a:srgbClr val="454545"/>
                </a:solidFill>
                <a:latin typeface=".PingFang SC"/>
                <a:ea typeface=".PingFang SC"/>
              </a:rPr>
              <a:t>Raft</a:t>
            </a:r>
            <a:r>
              <a:rPr lang="zh-CN" altLang="en-US" sz="1200" dirty="0">
                <a:solidFill>
                  <a:srgbClr val="454545"/>
                </a:solidFill>
                <a:latin typeface=".PingFang SC"/>
                <a:ea typeface=".PingFang SC"/>
              </a:rPr>
              <a:t>算法</a:t>
            </a:r>
          </a:p>
          <a:p>
            <a:r>
              <a:rPr lang="en-US" altLang="zh-CN" sz="1200" dirty="0">
                <a:solidFill>
                  <a:srgbClr val="454545"/>
                </a:solidFill>
                <a:latin typeface=".PingFang SC"/>
                <a:ea typeface=".PingFang SC"/>
              </a:rPr>
              <a:t>https://www.jdon.com/artichect/raft.html</a:t>
            </a:r>
          </a:p>
          <a:p>
            <a:r>
              <a:rPr lang="en-US" altLang="zh-CN" sz="1200" dirty="0" err="1">
                <a:solidFill>
                  <a:srgbClr val="454545"/>
                </a:solidFill>
                <a:latin typeface=".PingFang SC"/>
                <a:ea typeface=".PingFang SC"/>
              </a:rPr>
              <a:t>Hystrix</a:t>
            </a:r>
            <a:r>
              <a:rPr lang="zh-CN" altLang="en-US" sz="1200" dirty="0">
                <a:solidFill>
                  <a:srgbClr val="454545"/>
                </a:solidFill>
                <a:latin typeface=".PingFang SC"/>
                <a:ea typeface=".PingFang SC"/>
              </a:rPr>
              <a:t>系列之信号量、线程池</a:t>
            </a:r>
          </a:p>
          <a:p>
            <a:r>
              <a:rPr lang="en-US" altLang="zh-CN" sz="1200" dirty="0">
                <a:solidFill>
                  <a:srgbClr val="454545"/>
                </a:solidFill>
                <a:latin typeface=".PingFang SC"/>
                <a:ea typeface=".PingFang SC"/>
              </a:rPr>
              <a:t>https://www.jianshu.com/p/dc0410558fc9</a:t>
            </a:r>
          </a:p>
          <a:p>
            <a:r>
              <a:rPr lang="en-US" altLang="zh-CN" sz="1200" dirty="0" err="1">
                <a:solidFill>
                  <a:srgbClr val="454545"/>
                </a:solidFill>
                <a:latin typeface=".PingFang SC"/>
                <a:ea typeface=".PingFang SC"/>
              </a:rPr>
              <a:t>Hystrix</a:t>
            </a:r>
            <a:r>
              <a:rPr lang="zh-CN" altLang="en-US" sz="1200" dirty="0">
                <a:solidFill>
                  <a:srgbClr val="454545"/>
                </a:solidFill>
                <a:latin typeface=".PingFang SC"/>
                <a:ea typeface=".PingFang SC"/>
              </a:rPr>
              <a:t>使用说明，配置参数说明</a:t>
            </a:r>
          </a:p>
          <a:p>
            <a:r>
              <a:rPr lang="en-US" altLang="zh-CN" sz="1200" dirty="0">
                <a:solidFill>
                  <a:srgbClr val="454545"/>
                </a:solidFill>
                <a:latin typeface=".PingFang SC"/>
                <a:ea typeface=".PingFang SC"/>
              </a:rPr>
              <a:t>https://blog.csdn.net/tongtong_use/article/details/78611225</a:t>
            </a:r>
          </a:p>
          <a:p>
            <a:r>
              <a:rPr lang="en-US" altLang="zh-CN" sz="1200" dirty="0" err="1">
                <a:solidFill>
                  <a:srgbClr val="454545"/>
                </a:solidFill>
                <a:latin typeface=".PingFang SC"/>
                <a:ea typeface=".PingFang SC"/>
              </a:rPr>
              <a:t>Hystrix</a:t>
            </a:r>
            <a:r>
              <a:rPr lang="en-US" altLang="zh-CN" sz="1200" dirty="0">
                <a:solidFill>
                  <a:srgbClr val="454545"/>
                </a:solidFill>
                <a:latin typeface=".PingFang SC"/>
                <a:ea typeface=".PingFang SC"/>
              </a:rPr>
              <a:t> </a:t>
            </a:r>
            <a:r>
              <a:rPr lang="zh-CN" altLang="en-US" sz="1200" dirty="0">
                <a:solidFill>
                  <a:srgbClr val="454545"/>
                </a:solidFill>
                <a:latin typeface=".PingFang SC"/>
                <a:ea typeface=".PingFang SC"/>
              </a:rPr>
              <a:t>配置参数全解析</a:t>
            </a:r>
          </a:p>
          <a:p>
            <a:r>
              <a:rPr lang="en-US" altLang="zh-CN" sz="1200" dirty="0">
                <a:solidFill>
                  <a:srgbClr val="454545"/>
                </a:solidFill>
                <a:latin typeface=".PingFang SC"/>
                <a:ea typeface=".PingFang SC"/>
              </a:rPr>
              <a:t>https://www.cnblogs.com/zhenbianshu/p/9630167.html</a:t>
            </a:r>
          </a:p>
          <a:p>
            <a:r>
              <a:rPr lang="en-US" altLang="zh-CN" sz="1200" dirty="0">
                <a:solidFill>
                  <a:srgbClr val="454545"/>
                </a:solidFill>
                <a:latin typeface=".PingFang SC"/>
                <a:ea typeface=".PingFang SC"/>
              </a:rPr>
              <a:t>《</a:t>
            </a:r>
            <a:r>
              <a:rPr lang="zh-CN" altLang="en-US" sz="1200" dirty="0">
                <a:solidFill>
                  <a:srgbClr val="454545"/>
                </a:solidFill>
                <a:latin typeface=".PingFang SC"/>
                <a:ea typeface=".PingFang SC"/>
              </a:rPr>
              <a:t>微服务治理之熔断降级</a:t>
            </a:r>
            <a:r>
              <a:rPr lang="en-US" altLang="zh-CN" sz="1200" dirty="0" err="1">
                <a:solidFill>
                  <a:srgbClr val="454545"/>
                </a:solidFill>
                <a:latin typeface=".PingFang SC"/>
                <a:ea typeface=".PingFang SC"/>
              </a:rPr>
              <a:t>Hystrix</a:t>
            </a:r>
            <a:r>
              <a:rPr lang="en-US" altLang="zh-CN" sz="1200" dirty="0">
                <a:solidFill>
                  <a:srgbClr val="454545"/>
                </a:solidFill>
                <a:latin typeface=".PingFang SC"/>
                <a:ea typeface=".PingFang SC"/>
              </a:rPr>
              <a:t>》</a:t>
            </a:r>
            <a:r>
              <a:rPr lang="zh-CN" altLang="en-US" sz="1200" dirty="0">
                <a:solidFill>
                  <a:srgbClr val="454545"/>
                </a:solidFill>
                <a:latin typeface=".PingFang SC"/>
                <a:ea typeface=".PingFang SC"/>
              </a:rPr>
              <a:t>一、基础知识</a:t>
            </a:r>
          </a:p>
          <a:p>
            <a:r>
              <a:rPr lang="en-US" altLang="zh-CN" sz="1200" dirty="0">
                <a:solidFill>
                  <a:srgbClr val="454545"/>
                </a:solidFill>
                <a:latin typeface=".PingFang SC"/>
                <a:ea typeface=".PingFang SC"/>
              </a:rPr>
              <a:t>https://blog.csdn.net/luomao2012/article/details/107129826</a:t>
            </a:r>
          </a:p>
          <a:p>
            <a:r>
              <a:rPr lang="en-US" altLang="zh-CN" sz="1200" dirty="0">
                <a:solidFill>
                  <a:srgbClr val="454545"/>
                </a:solidFill>
                <a:latin typeface=".PingFang SC"/>
                <a:ea typeface=".PingFang SC"/>
              </a:rPr>
              <a:t>《</a:t>
            </a:r>
            <a:r>
              <a:rPr lang="zh-CN" altLang="en-US" sz="1200" dirty="0">
                <a:solidFill>
                  <a:srgbClr val="454545"/>
                </a:solidFill>
                <a:latin typeface=".PingFang SC"/>
                <a:ea typeface=".PingFang SC"/>
              </a:rPr>
              <a:t>微服务之</a:t>
            </a:r>
            <a:r>
              <a:rPr lang="en-US" altLang="zh-CN" sz="1200" dirty="0">
                <a:solidFill>
                  <a:srgbClr val="454545"/>
                </a:solidFill>
                <a:latin typeface=".PingFang SC"/>
                <a:ea typeface=".PingFang SC"/>
              </a:rPr>
              <a:t>RPC</a:t>
            </a:r>
            <a:r>
              <a:rPr lang="zh-CN" altLang="en-US" sz="1200" dirty="0">
                <a:solidFill>
                  <a:srgbClr val="454545"/>
                </a:solidFill>
                <a:latin typeface=".PingFang SC"/>
                <a:ea typeface=".PingFang SC"/>
              </a:rPr>
              <a:t>框架之</a:t>
            </a:r>
            <a:r>
              <a:rPr lang="en-US" altLang="zh-CN" sz="1200" dirty="0">
                <a:solidFill>
                  <a:srgbClr val="454545"/>
                </a:solidFill>
                <a:latin typeface=".PingFang SC"/>
                <a:ea typeface=".PingFang SC"/>
              </a:rPr>
              <a:t>Feign》</a:t>
            </a:r>
            <a:r>
              <a:rPr lang="zh-CN" altLang="en-US" sz="1200" dirty="0">
                <a:solidFill>
                  <a:srgbClr val="454545"/>
                </a:solidFill>
                <a:latin typeface=".PingFang SC"/>
                <a:ea typeface=".PingFang SC"/>
              </a:rPr>
              <a:t>一、基础知识</a:t>
            </a:r>
          </a:p>
          <a:p>
            <a:r>
              <a:rPr lang="en-US" altLang="zh-CN" sz="1200" dirty="0">
                <a:solidFill>
                  <a:srgbClr val="454545"/>
                </a:solidFill>
                <a:latin typeface=".PingFang SC"/>
                <a:ea typeface=".PingFang SC"/>
              </a:rPr>
              <a:t>https://blog.csdn.net/luomao2012/article/details/107129868</a:t>
            </a:r>
          </a:p>
          <a:p>
            <a:endParaRPr lang="en-US" altLang="zh-CN" sz="1200" dirty="0">
              <a:solidFill>
                <a:srgbClr val="454545"/>
              </a:solidFill>
              <a:latin typeface=".PingFang SC"/>
              <a:ea typeface=".PingFang SC"/>
            </a:endParaRPr>
          </a:p>
          <a:p>
            <a:endParaRPr lang="en-US" altLang="zh-CN" sz="1200" dirty="0">
              <a:solidFill>
                <a:srgbClr val="454545"/>
              </a:solidFill>
              <a:latin typeface=".PingFang SC"/>
              <a:ea typeface=".PingFang SC"/>
            </a:endParaRPr>
          </a:p>
          <a:p>
            <a:r>
              <a:rPr lang="zh-CN" altLang="en-US" sz="1200" dirty="0">
                <a:solidFill>
                  <a:srgbClr val="454545"/>
                </a:solidFill>
                <a:latin typeface=".PingFang SC"/>
                <a:ea typeface=".PingFang SC"/>
              </a:rPr>
              <a:t>服务注册与发现</a:t>
            </a:r>
          </a:p>
          <a:p>
            <a:r>
              <a:rPr lang="en-US" altLang="zh-CN" sz="1200" dirty="0">
                <a:solidFill>
                  <a:srgbClr val="454545"/>
                </a:solidFill>
                <a:latin typeface=".PingFang SC"/>
                <a:ea typeface=".PingFang SC"/>
              </a:rPr>
              <a:t>https://blog.csdn.net/u011277123/article/details/88994535</a:t>
            </a:r>
          </a:p>
          <a:p>
            <a:r>
              <a:rPr lang="en-US" altLang="zh-CN" sz="1200" dirty="0">
                <a:solidFill>
                  <a:srgbClr val="454545"/>
                </a:solidFill>
                <a:latin typeface=".PingFang SC"/>
                <a:ea typeface=".PingFang SC"/>
              </a:rPr>
              <a:t>Spring Cloud Ribbon</a:t>
            </a:r>
            <a:r>
              <a:rPr lang="zh-CN" altLang="en-US" sz="1200" dirty="0">
                <a:solidFill>
                  <a:srgbClr val="454545"/>
                </a:solidFill>
                <a:latin typeface=".PingFang SC"/>
                <a:ea typeface=".PingFang SC"/>
              </a:rPr>
              <a:t>设计原理</a:t>
            </a:r>
          </a:p>
          <a:p>
            <a:r>
              <a:rPr lang="en-US" altLang="zh-CN" sz="1200" dirty="0">
                <a:solidFill>
                  <a:srgbClr val="454545"/>
                </a:solidFill>
                <a:latin typeface=".PingFang SC"/>
                <a:ea typeface=".PingFang SC"/>
              </a:rPr>
              <a:t>https://www.pianshen.com/article/165327680/</a:t>
            </a:r>
          </a:p>
          <a:p>
            <a:endParaRPr lang="en-US" altLang="zh-CN" sz="1200" dirty="0">
              <a:solidFill>
                <a:srgbClr val="454545"/>
              </a:solidFill>
              <a:latin typeface=".PingFang SC"/>
              <a:ea typeface=".PingFang SC"/>
            </a:endParaRPr>
          </a:p>
          <a:p>
            <a:r>
              <a:rPr lang="en-US" altLang="zh-CN" sz="1200" dirty="0" err="1">
                <a:solidFill>
                  <a:srgbClr val="454545"/>
                </a:solidFill>
                <a:latin typeface=".PingFang SC"/>
                <a:ea typeface=".PingFang SC"/>
              </a:rPr>
              <a:t>Hystrix</a:t>
            </a:r>
            <a:endParaRPr lang="en-US" altLang="zh-CN" sz="1200" dirty="0">
              <a:solidFill>
                <a:srgbClr val="454545"/>
              </a:solidFill>
              <a:latin typeface=".PingFang SC"/>
              <a:ea typeface=".PingFang SC"/>
            </a:endParaRPr>
          </a:p>
          <a:p>
            <a:r>
              <a:rPr lang="en-US" altLang="zh-CN" sz="1200" dirty="0">
                <a:solidFill>
                  <a:srgbClr val="454545"/>
                </a:solidFill>
                <a:latin typeface=".PingFang SC"/>
                <a:ea typeface=".PingFang SC"/>
              </a:rPr>
              <a:t>https://blog.csdn.net/qq_32352777/article/details/88857728#4.%20%E9%99%90%E6%B5%81%E3%80%81%E7%86%94%E6%96%AD%E3%80%81%E9%9A%94%E7%A6%BB%E3%80%81%E9%99%8D%E7%BA%A7</a:t>
            </a:r>
          </a:p>
          <a:p>
            <a:r>
              <a:rPr lang="en-US" altLang="zh-CN" sz="1200" dirty="0">
                <a:solidFill>
                  <a:srgbClr val="454545"/>
                </a:solidFill>
                <a:latin typeface=".PingFang SC"/>
                <a:ea typeface=".PingFang SC"/>
              </a:rPr>
              <a:t>https://github.com/Netflix/Hystrix/wiki/How-it-Works</a:t>
            </a:r>
          </a:p>
          <a:p>
            <a:r>
              <a:rPr lang="en-US" altLang="zh-CN" sz="1200" dirty="0">
                <a:solidFill>
                  <a:srgbClr val="454545"/>
                </a:solidFill>
                <a:latin typeface=".PingFang SC"/>
                <a:ea typeface=".PingFang SC"/>
              </a:rPr>
              <a:t>https://blog.csdn.net/m0_37556444/article/details/82833066</a:t>
            </a:r>
          </a:p>
          <a:p>
            <a:r>
              <a:rPr lang="en-US" altLang="zh-CN" sz="1200" dirty="0">
                <a:solidFill>
                  <a:srgbClr val="454545"/>
                </a:solidFill>
                <a:latin typeface=".PingFang SC"/>
                <a:ea typeface=".PingFang SC"/>
              </a:rPr>
              <a:t>https://www.cnblogs.com/littlewhiterabbit/p/12918142.html</a:t>
            </a:r>
          </a:p>
          <a:p>
            <a:r>
              <a:rPr lang="en-US" altLang="zh-CN" sz="1200" dirty="0">
                <a:solidFill>
                  <a:srgbClr val="454545"/>
                </a:solidFill>
                <a:latin typeface=".PingFang SC"/>
                <a:ea typeface=".PingFang SC"/>
              </a:rPr>
              <a:t>https://blog.csdn.net/z69183787/article/details/104221998</a:t>
            </a:r>
          </a:p>
          <a:p>
            <a:endParaRPr lang="en-US" altLang="zh-CN" sz="1200" dirty="0">
              <a:solidFill>
                <a:srgbClr val="454545"/>
              </a:solidFill>
              <a:latin typeface=".PingFang SC"/>
              <a:ea typeface=".PingFang SC"/>
            </a:endParaRPr>
          </a:p>
          <a:p>
            <a:r>
              <a:rPr lang="en-US" altLang="zh-CN" sz="1200" dirty="0" err="1">
                <a:solidFill>
                  <a:srgbClr val="454545"/>
                </a:solidFill>
                <a:latin typeface=".PingFang SC"/>
                <a:ea typeface=".PingFang SC"/>
              </a:rPr>
              <a:t>springboot+cloud</a:t>
            </a:r>
            <a:r>
              <a:rPr lang="en-US" altLang="zh-CN" sz="1200" dirty="0">
                <a:solidFill>
                  <a:srgbClr val="454545"/>
                </a:solidFill>
                <a:latin typeface=".PingFang SC"/>
                <a:ea typeface=".PingFang SC"/>
              </a:rPr>
              <a:t> </a:t>
            </a:r>
            <a:r>
              <a:rPr lang="zh-CN" altLang="en-US" sz="1200" dirty="0">
                <a:solidFill>
                  <a:srgbClr val="454545"/>
                </a:solidFill>
                <a:latin typeface=".PingFang SC"/>
                <a:ea typeface=".PingFang SC"/>
              </a:rPr>
              <a:t>学习（二）应用间通信</a:t>
            </a:r>
            <a:r>
              <a:rPr lang="en-US" altLang="zh-CN" sz="1200" dirty="0">
                <a:solidFill>
                  <a:srgbClr val="454545"/>
                </a:solidFill>
                <a:latin typeface=".PingFang SC"/>
                <a:ea typeface=".PingFang SC"/>
              </a:rPr>
              <a:t>Feign(</a:t>
            </a:r>
            <a:r>
              <a:rPr lang="zh-CN" altLang="en-US" sz="1200" dirty="0">
                <a:solidFill>
                  <a:srgbClr val="454545"/>
                </a:solidFill>
                <a:latin typeface=".PingFang SC"/>
                <a:ea typeface=".PingFang SC"/>
              </a:rPr>
              <a:t>伪</a:t>
            </a:r>
            <a:r>
              <a:rPr lang="en-US" altLang="zh-CN" sz="1200" dirty="0">
                <a:solidFill>
                  <a:srgbClr val="454545"/>
                </a:solidFill>
                <a:latin typeface=".PingFang SC"/>
                <a:ea typeface=".PingFang SC"/>
              </a:rPr>
              <a:t>RPC,</a:t>
            </a:r>
            <a:r>
              <a:rPr lang="zh-CN" altLang="en-US" sz="1200" dirty="0">
                <a:solidFill>
                  <a:srgbClr val="454545"/>
                </a:solidFill>
                <a:latin typeface=".PingFang SC"/>
                <a:ea typeface=".PingFang SC"/>
              </a:rPr>
              <a:t>实则</a:t>
            </a:r>
            <a:r>
              <a:rPr lang="en-US" altLang="zh-CN" sz="1200" dirty="0">
                <a:solidFill>
                  <a:srgbClr val="454545"/>
                </a:solidFill>
                <a:latin typeface=".PingFang SC"/>
                <a:ea typeface=".PingFang SC"/>
              </a:rPr>
              <a:t>HTTP)</a:t>
            </a:r>
          </a:p>
          <a:p>
            <a:r>
              <a:rPr lang="en-US" altLang="zh-CN" sz="1200" dirty="0">
                <a:solidFill>
                  <a:srgbClr val="454545"/>
                </a:solidFill>
                <a:latin typeface=".PingFang SC"/>
                <a:ea typeface=".PingFang SC"/>
              </a:rPr>
              <a:t>https://www.cnblogs.com/willpan-z/p/9438930.html</a:t>
            </a:r>
          </a:p>
          <a:p>
            <a:r>
              <a:rPr lang="en-US" altLang="zh-CN" sz="1200" dirty="0" err="1">
                <a:solidFill>
                  <a:srgbClr val="454545"/>
                </a:solidFill>
                <a:latin typeface=".PingFang SC"/>
                <a:ea typeface=".PingFang SC"/>
              </a:rPr>
              <a:t>prometheus</a:t>
            </a:r>
            <a:endParaRPr lang="en-US" altLang="zh-CN" sz="1200" dirty="0">
              <a:solidFill>
                <a:srgbClr val="454545"/>
              </a:solidFill>
              <a:latin typeface=".PingFang SC"/>
              <a:ea typeface=".PingFang SC"/>
            </a:endParaRPr>
          </a:p>
          <a:p>
            <a:r>
              <a:rPr lang="en-US" altLang="zh-CN" sz="1200" dirty="0">
                <a:solidFill>
                  <a:srgbClr val="454545"/>
                </a:solidFill>
                <a:latin typeface=".PingFang SC"/>
                <a:ea typeface=".PingFang SC"/>
              </a:rPr>
              <a:t>https://prometheus.io/docs/introduction/overview/</a:t>
            </a:r>
          </a:p>
          <a:p>
            <a:r>
              <a:rPr lang="en-US" altLang="zh-CN" sz="1200" dirty="0">
                <a:solidFill>
                  <a:srgbClr val="454545"/>
                </a:solidFill>
                <a:latin typeface=".PingFang SC"/>
                <a:ea typeface=".PingFang SC"/>
              </a:rPr>
              <a:t>https://blog.monkey.codes/actuator-and-prometheus/</a:t>
            </a:r>
          </a:p>
          <a:p>
            <a:r>
              <a:rPr lang="en-US" altLang="zh-CN" sz="1200" dirty="0">
                <a:solidFill>
                  <a:srgbClr val="454545"/>
                </a:solidFill>
                <a:latin typeface=".PingFang SC"/>
                <a:ea typeface=".PingFang SC"/>
              </a:rPr>
              <a:t>sleuth</a:t>
            </a:r>
          </a:p>
          <a:p>
            <a:r>
              <a:rPr lang="en-US" altLang="zh-CN" dirty="0">
                <a:hlinkClick r:id="rId3"/>
              </a:rPr>
              <a:t>https://www.jianshu.com/p/5df2e83d0ef8</a:t>
            </a:r>
            <a:endParaRPr lang="en-US" altLang="zh-CN" dirty="0"/>
          </a:p>
          <a:p>
            <a:r>
              <a:rPr lang="en-US" altLang="zh-CN" dirty="0">
                <a:hlinkClick r:id="rId4"/>
              </a:rPr>
              <a:t>https://blog.csdn.net/forezp/article/details/70162074</a:t>
            </a:r>
            <a:endParaRPr lang="en-US" altLang="zh-CN" sz="1200" dirty="0">
              <a:solidFill>
                <a:srgbClr val="454545"/>
              </a:solidFill>
              <a:latin typeface=".PingFang SC"/>
              <a:ea typeface=".PingFang SC"/>
            </a:endParaRPr>
          </a:p>
          <a:p>
            <a:endParaRPr lang="zh-CN" altLang="en-US" dirty="0"/>
          </a:p>
        </p:txBody>
      </p:sp>
      <p:sp>
        <p:nvSpPr>
          <p:cNvPr id="4" name="灯片编号占位符 3"/>
          <p:cNvSpPr>
            <a:spLocks noGrp="1"/>
          </p:cNvSpPr>
          <p:nvPr>
            <p:ph type="sldNum" sz="quarter" idx="10"/>
          </p:nvPr>
        </p:nvSpPr>
        <p:spPr/>
        <p:txBody>
          <a:bodyPr/>
          <a:lstStyle/>
          <a:p>
            <a:fld id="{5F364F85-96E5-4D9B-AEAC-1ADE8CF08984}" type="slidenum">
              <a:rPr lang="zh-CN" altLang="en-US" smtClean="0"/>
              <a:t>41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hlinkClick r:id="" action="ppaction://noaction"/>
              </a:rPr>
              <a:t>支撑服务、基础业务服务、聚合业务服务、终端、</a:t>
            </a:r>
            <a:endParaRPr lang="zh-CN" dirty="0">
              <a:hlinkClick r:id="" action="ppaction://noaction"/>
            </a:endParaRPr>
          </a:p>
        </p:txBody>
      </p:sp>
    </p:spTree>
    <p:extLst>
      <p:ext uri="{BB962C8B-B14F-4D97-AF65-F5344CB8AC3E}">
        <p14:creationId xmlns:p14="http://schemas.microsoft.com/office/powerpoint/2010/main" val="241963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indent="0" algn="l" defTabSz="914400">
              <a:lnSpc>
                <a:spcPct val="100000"/>
              </a:lnSpc>
              <a:spcBef>
                <a:spcPts val="0"/>
              </a:spcBef>
              <a:spcAft>
                <a:spcPts val="0"/>
              </a:spcAft>
              <a:buNone/>
            </a:pPr>
            <a:r>
              <a:rPr lang="en-US" altLang="zh-CN" dirty="0">
                <a:hlinkClick r:id="rId3"/>
              </a:rPr>
              <a:t>https://blog.csdn.net/csdnnews/article/details/105304531</a:t>
            </a:r>
            <a:endParaRPr lang="en-US" altLang="zh-CN" dirty="0"/>
          </a:p>
          <a:p>
            <a:pPr marL="0" indent="0" algn="l" defTabSz="914400">
              <a:lnSpc>
                <a:spcPct val="100000"/>
              </a:lnSpc>
              <a:spcBef>
                <a:spcPts val="0"/>
              </a:spcBef>
              <a:spcAft>
                <a:spcPts val="0"/>
              </a:spcAft>
              <a:buNone/>
            </a:pPr>
            <a:endParaRPr lang="en-US" altLang="zh-CN" sz="1200" b="1" i="0" dirty="0">
              <a:solidFill>
                <a:srgbClr val="000000"/>
              </a:solidFill>
              <a:latin typeface="Calibri"/>
              <a:ea typeface="宋体"/>
            </a:endParaRPr>
          </a:p>
          <a:p>
            <a:pPr marL="0" indent="0" algn="l" defTabSz="914400">
              <a:lnSpc>
                <a:spcPct val="100000"/>
              </a:lnSpc>
              <a:spcBef>
                <a:spcPts val="0"/>
              </a:spcBef>
              <a:spcAft>
                <a:spcPts val="0"/>
              </a:spcAft>
              <a:buNone/>
            </a:pPr>
            <a:r>
              <a:rPr lang="en-US" altLang="zh-CN" b="0" i="0" dirty="0">
                <a:solidFill>
                  <a:srgbClr val="4D4D4D"/>
                </a:solidFill>
                <a:effectLst/>
                <a:latin typeface="Microsoft YaHei" panose="020B0503020204020204" pitchFamily="34" charset="-122"/>
                <a:ea typeface="Microsoft YaHei" panose="020B0503020204020204" pitchFamily="34" charset="-122"/>
              </a:rPr>
              <a:t>Spring Cloud </a:t>
            </a:r>
            <a:r>
              <a:rPr lang="zh-CN" altLang="en-US" b="0" i="0" dirty="0">
                <a:solidFill>
                  <a:srgbClr val="4D4D4D"/>
                </a:solidFill>
                <a:effectLst/>
                <a:latin typeface="Microsoft YaHei" panose="020B0503020204020204" pitchFamily="34" charset="-122"/>
                <a:ea typeface="Microsoft YaHei" panose="020B0503020204020204" pitchFamily="34" charset="-122"/>
              </a:rPr>
              <a:t>自 </a:t>
            </a:r>
            <a:r>
              <a:rPr lang="en-US" altLang="zh-CN" b="0" i="0" dirty="0">
                <a:solidFill>
                  <a:srgbClr val="4D4D4D"/>
                </a:solidFill>
                <a:effectLst/>
                <a:latin typeface="Microsoft YaHei" panose="020B0503020204020204" pitchFamily="34" charset="-122"/>
                <a:ea typeface="Microsoft YaHei" panose="020B0503020204020204" pitchFamily="34" charset="-122"/>
              </a:rPr>
              <a:t>2016 </a:t>
            </a:r>
            <a:r>
              <a:rPr lang="zh-CN" altLang="en-US" b="0" i="0" dirty="0">
                <a:solidFill>
                  <a:srgbClr val="4D4D4D"/>
                </a:solidFill>
                <a:effectLst/>
                <a:latin typeface="Microsoft YaHei" panose="020B0503020204020204" pitchFamily="34" charset="-122"/>
                <a:ea typeface="Microsoft YaHei" panose="020B0503020204020204" pitchFamily="34" charset="-122"/>
              </a:rPr>
              <a:t>年 </a:t>
            </a:r>
            <a:r>
              <a:rPr lang="en-US" altLang="zh-CN" b="0" i="0" dirty="0">
                <a:solidFill>
                  <a:srgbClr val="4D4D4D"/>
                </a:solidFill>
                <a:effectLst/>
                <a:latin typeface="Microsoft YaHei" panose="020B0503020204020204" pitchFamily="34" charset="-122"/>
                <a:ea typeface="Microsoft YaHei" panose="020B0503020204020204" pitchFamily="34" charset="-122"/>
              </a:rPr>
              <a:t>1 </a:t>
            </a:r>
            <a:r>
              <a:rPr lang="zh-CN" altLang="en-US" b="0" i="0" dirty="0">
                <a:solidFill>
                  <a:srgbClr val="4D4D4D"/>
                </a:solidFill>
                <a:effectLst/>
                <a:latin typeface="Microsoft YaHei" panose="020B0503020204020204" pitchFamily="34" charset="-122"/>
                <a:ea typeface="Microsoft YaHei" panose="020B0503020204020204" pitchFamily="34" charset="-122"/>
              </a:rPr>
              <a:t>月发布第一个 </a:t>
            </a:r>
            <a:r>
              <a:rPr lang="en-US" altLang="zh-CN" b="0" i="0" dirty="0">
                <a:solidFill>
                  <a:srgbClr val="4D4D4D"/>
                </a:solidFill>
                <a:effectLst/>
                <a:latin typeface="Microsoft YaHei" panose="020B0503020204020204" pitchFamily="34" charset="-122"/>
                <a:ea typeface="Microsoft YaHei" panose="020B0503020204020204" pitchFamily="34" charset="-122"/>
              </a:rPr>
              <a:t>Angel.SR5 </a:t>
            </a:r>
            <a:r>
              <a:rPr lang="zh-CN" altLang="en-US" b="0" i="0" dirty="0">
                <a:solidFill>
                  <a:srgbClr val="4D4D4D"/>
                </a:solidFill>
                <a:effectLst/>
                <a:latin typeface="Microsoft YaHei" panose="020B0503020204020204" pitchFamily="34" charset="-122"/>
                <a:ea typeface="Microsoft YaHei" panose="020B0503020204020204" pitchFamily="34" charset="-122"/>
              </a:rPr>
              <a:t>版本，到目前 </a:t>
            </a:r>
            <a:r>
              <a:rPr lang="en-US" altLang="zh-CN" b="0" i="0" dirty="0">
                <a:solidFill>
                  <a:srgbClr val="4D4D4D"/>
                </a:solidFill>
                <a:effectLst/>
                <a:latin typeface="Microsoft YaHei" panose="020B0503020204020204" pitchFamily="34" charset="-122"/>
                <a:ea typeface="Microsoft YaHei" panose="020B0503020204020204" pitchFamily="34" charset="-122"/>
              </a:rPr>
              <a:t>2020 </a:t>
            </a:r>
            <a:r>
              <a:rPr lang="zh-CN" altLang="en-US" b="0" i="0" dirty="0">
                <a:solidFill>
                  <a:srgbClr val="4D4D4D"/>
                </a:solidFill>
                <a:effectLst/>
                <a:latin typeface="Microsoft YaHei" panose="020B0503020204020204" pitchFamily="34" charset="-122"/>
                <a:ea typeface="Microsoft YaHei" panose="020B0503020204020204" pitchFamily="34" charset="-122"/>
              </a:rPr>
              <a:t>年 </a:t>
            </a:r>
            <a:r>
              <a:rPr lang="en-US" altLang="zh-CN" b="0" i="0" dirty="0">
                <a:solidFill>
                  <a:srgbClr val="4D4D4D"/>
                </a:solidFill>
                <a:effectLst/>
                <a:latin typeface="Microsoft YaHei" panose="020B0503020204020204" pitchFamily="34" charset="-122"/>
                <a:ea typeface="Microsoft YaHei" panose="020B0503020204020204" pitchFamily="34" charset="-122"/>
              </a:rPr>
              <a:t>3 </a:t>
            </a:r>
            <a:r>
              <a:rPr lang="zh-CN" altLang="en-US" b="0" i="0" dirty="0">
                <a:solidFill>
                  <a:srgbClr val="4D4D4D"/>
                </a:solidFill>
                <a:effectLst/>
                <a:latin typeface="Microsoft YaHei" panose="020B0503020204020204" pitchFamily="34" charset="-122"/>
                <a:ea typeface="Microsoft YaHei" panose="020B0503020204020204" pitchFamily="34" charset="-122"/>
              </a:rPr>
              <a:t>月发布 </a:t>
            </a:r>
            <a:r>
              <a:rPr lang="en-US" altLang="zh-CN" b="0" i="0" dirty="0">
                <a:solidFill>
                  <a:srgbClr val="4D4D4D"/>
                </a:solidFill>
                <a:effectLst/>
                <a:latin typeface="Microsoft YaHei" panose="020B0503020204020204" pitchFamily="34" charset="-122"/>
                <a:ea typeface="Microsoft YaHei" panose="020B0503020204020204" pitchFamily="34" charset="-122"/>
              </a:rPr>
              <a:t>Hoxton.SR3 </a:t>
            </a:r>
            <a:r>
              <a:rPr lang="zh-CN" altLang="en-US" b="0" i="0" dirty="0">
                <a:solidFill>
                  <a:srgbClr val="4D4D4D"/>
                </a:solidFill>
                <a:effectLst/>
                <a:latin typeface="Microsoft YaHei" panose="020B0503020204020204" pitchFamily="34" charset="-122"/>
                <a:ea typeface="Microsoft YaHei" panose="020B0503020204020204" pitchFamily="34" charset="-122"/>
              </a:rPr>
              <a:t>版本，已经历经了 </a:t>
            </a:r>
            <a:r>
              <a:rPr lang="en-US" altLang="zh-CN" b="0" i="0" dirty="0">
                <a:solidFill>
                  <a:srgbClr val="4D4D4D"/>
                </a:solidFill>
                <a:effectLst/>
                <a:latin typeface="Microsoft YaHei" panose="020B0503020204020204" pitchFamily="34" charset="-122"/>
                <a:ea typeface="Microsoft YaHei" panose="020B0503020204020204" pitchFamily="34" charset="-122"/>
              </a:rPr>
              <a:t>4 </a:t>
            </a:r>
            <a:r>
              <a:rPr lang="zh-CN" altLang="en-US" b="0" i="0" dirty="0">
                <a:solidFill>
                  <a:srgbClr val="4D4D4D"/>
                </a:solidFill>
                <a:effectLst/>
                <a:latin typeface="Microsoft YaHei" panose="020B0503020204020204" pitchFamily="34" charset="-122"/>
                <a:ea typeface="Microsoft YaHei" panose="020B0503020204020204" pitchFamily="34" charset="-122"/>
              </a:rPr>
              <a:t>年时间。这 </a:t>
            </a:r>
            <a:r>
              <a:rPr lang="en-US" altLang="zh-CN" b="0" i="0" dirty="0">
                <a:solidFill>
                  <a:srgbClr val="4D4D4D"/>
                </a:solidFill>
                <a:effectLst/>
                <a:latin typeface="Microsoft YaHei" panose="020B0503020204020204" pitchFamily="34" charset="-122"/>
                <a:ea typeface="Microsoft YaHei" panose="020B0503020204020204" pitchFamily="34" charset="-122"/>
              </a:rPr>
              <a:t>4 </a:t>
            </a:r>
            <a:r>
              <a:rPr lang="zh-CN" altLang="en-US" b="0" i="0" dirty="0">
                <a:solidFill>
                  <a:srgbClr val="4D4D4D"/>
                </a:solidFill>
                <a:effectLst/>
                <a:latin typeface="Microsoft YaHei" panose="020B0503020204020204" pitchFamily="34" charset="-122"/>
                <a:ea typeface="Microsoft YaHei" panose="020B0503020204020204" pitchFamily="34" charset="-122"/>
              </a:rPr>
              <a:t>年时间里，</a:t>
            </a:r>
            <a:r>
              <a:rPr lang="en-US" altLang="zh-CN" b="0" i="0" dirty="0">
                <a:solidFill>
                  <a:srgbClr val="4D4D4D"/>
                </a:solidFill>
                <a:effectLst/>
                <a:latin typeface="Microsoft YaHei" panose="020B0503020204020204" pitchFamily="34" charset="-122"/>
                <a:ea typeface="Microsoft YaHei" panose="020B0503020204020204" pitchFamily="34" charset="-122"/>
              </a:rPr>
              <a:t>Spring Cloud </a:t>
            </a:r>
            <a:r>
              <a:rPr lang="zh-CN" altLang="en-US" b="0" i="0" dirty="0">
                <a:solidFill>
                  <a:srgbClr val="4D4D4D"/>
                </a:solidFill>
                <a:effectLst/>
                <a:latin typeface="Microsoft YaHei" panose="020B0503020204020204" pitchFamily="34" charset="-122"/>
                <a:ea typeface="Microsoft YaHei" panose="020B0503020204020204" pitchFamily="34" charset="-122"/>
              </a:rPr>
              <a:t>一共发布了 </a:t>
            </a:r>
            <a:r>
              <a:rPr lang="en-US" altLang="zh-CN" b="0" i="0" dirty="0">
                <a:solidFill>
                  <a:srgbClr val="4D4D4D"/>
                </a:solidFill>
                <a:effectLst/>
                <a:latin typeface="Microsoft YaHei" panose="020B0503020204020204" pitchFamily="34" charset="-122"/>
                <a:ea typeface="Microsoft YaHei" panose="020B0503020204020204" pitchFamily="34" charset="-122"/>
              </a:rPr>
              <a:t>46 </a:t>
            </a:r>
            <a:r>
              <a:rPr lang="zh-CN" altLang="en-US" b="0" i="0" dirty="0">
                <a:solidFill>
                  <a:srgbClr val="4D4D4D"/>
                </a:solidFill>
                <a:effectLst/>
                <a:latin typeface="Microsoft YaHei" panose="020B0503020204020204" pitchFamily="34" charset="-122"/>
                <a:ea typeface="Microsoft YaHei" panose="020B0503020204020204" pitchFamily="34" charset="-122"/>
              </a:rPr>
              <a:t>个版本</a:t>
            </a:r>
            <a:endParaRPr lang="zh-CN" sz="1200" b="1" i="0" dirty="0">
              <a:solidFill>
                <a:srgbClr val="000000"/>
              </a:solidFill>
              <a:latin typeface="Calibri"/>
              <a:ea typeface="宋体"/>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dirty="0">
                <a:hlinkClick r:id="" action="ppaction://noaction"/>
              </a:rPr>
              <a:t>https://spring-cloud-alibaba-group.github.io/github-pages/hoxton/en-us/index.html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hlinkClick r:id="rId3"/>
              </a:rPr>
              <a:t>https://36kr.com/p/1722038632449</a:t>
            </a:r>
            <a:endParaRPr lang="en-US" altLang="zh-CN" dirty="0"/>
          </a:p>
          <a:p>
            <a:endParaRPr lang="en-US" altLang="zh-CN" dirty="0">
              <a:hlinkClick r:id="" action="ppaction://noaction"/>
            </a:endParaRPr>
          </a:p>
          <a:p>
            <a:pPr fontAlgn="base"/>
            <a:r>
              <a:rPr lang="zh-CN" altLang="en-US" sz="1200" b="0" i="0" kern="1200" dirty="0">
                <a:solidFill>
                  <a:schemeClr val="tx1"/>
                </a:solidFill>
                <a:effectLst/>
                <a:latin typeface="+mn-lt"/>
                <a:ea typeface="+mn-ea"/>
                <a:cs typeface="+mn-cs"/>
              </a:rPr>
              <a:t>第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层：端用户设备层，浏览器，手持设备，智能电视，游戏设备等等。据称 </a:t>
            </a:r>
            <a:r>
              <a:rPr lang="en-US" altLang="zh-CN" sz="1200" b="0" i="0" kern="1200" dirty="0">
                <a:solidFill>
                  <a:schemeClr val="tx1"/>
                </a:solidFill>
                <a:effectLst/>
                <a:latin typeface="+mn-lt"/>
                <a:ea typeface="+mn-ea"/>
                <a:cs typeface="+mn-cs"/>
              </a:rPr>
              <a:t>Netflix </a:t>
            </a:r>
            <a:r>
              <a:rPr lang="zh-CN" altLang="en-US" sz="1200" b="0" i="0" kern="1200" dirty="0">
                <a:solidFill>
                  <a:schemeClr val="tx1"/>
                </a:solidFill>
                <a:effectLst/>
                <a:latin typeface="+mn-lt"/>
                <a:ea typeface="+mn-ea"/>
                <a:cs typeface="+mn-cs"/>
              </a:rPr>
              <a:t>要支持超过 </a:t>
            </a:r>
            <a:r>
              <a:rPr lang="en-US" altLang="zh-CN" sz="1200" b="0" i="0" kern="1200" dirty="0">
                <a:solidFill>
                  <a:schemeClr val="tx1"/>
                </a:solidFill>
                <a:effectLst/>
                <a:latin typeface="+mn-lt"/>
                <a:ea typeface="+mn-ea"/>
                <a:cs typeface="+mn-cs"/>
              </a:rPr>
              <a:t>1000 </a:t>
            </a:r>
            <a:r>
              <a:rPr lang="zh-CN" altLang="en-US" sz="1200" b="0" i="0" kern="1200" dirty="0">
                <a:solidFill>
                  <a:schemeClr val="tx1"/>
                </a:solidFill>
                <a:effectLst/>
                <a:latin typeface="+mn-lt"/>
                <a:ea typeface="+mn-ea"/>
                <a:cs typeface="+mn-cs"/>
              </a:rPr>
              <a:t>种端用户设备。</a:t>
            </a:r>
          </a:p>
          <a:p>
            <a:pPr fontAlgn="base"/>
            <a:r>
              <a:rPr lang="zh-CN" altLang="en-US" sz="1200" b="0" i="0" kern="1200" dirty="0">
                <a:solidFill>
                  <a:schemeClr val="tx1"/>
                </a:solidFill>
                <a:effectLst/>
                <a:latin typeface="+mn-lt"/>
                <a:ea typeface="+mn-ea"/>
                <a:cs typeface="+mn-cs"/>
              </a:rPr>
              <a:t>第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层：接入层，基于 </a:t>
            </a:r>
            <a:r>
              <a:rPr lang="en-US" altLang="zh-CN" sz="1200" b="0" i="0" kern="1200" dirty="0">
                <a:solidFill>
                  <a:schemeClr val="tx1"/>
                </a:solidFill>
                <a:effectLst/>
                <a:latin typeface="+mn-lt"/>
                <a:ea typeface="+mn-ea"/>
                <a:cs typeface="+mn-cs"/>
              </a:rPr>
              <a:t>AWS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ELB </a:t>
            </a:r>
            <a:r>
              <a:rPr lang="zh-CN" altLang="en-US" sz="1200" b="0" i="0" kern="1200" dirty="0">
                <a:solidFill>
                  <a:schemeClr val="tx1"/>
                </a:solidFill>
                <a:effectLst/>
                <a:latin typeface="+mn-lt"/>
                <a:ea typeface="+mn-ea"/>
                <a:cs typeface="+mn-cs"/>
              </a:rPr>
              <a:t>接入用户流量。</a:t>
            </a:r>
          </a:p>
          <a:p>
            <a:pPr fontAlgn="base"/>
            <a:r>
              <a:rPr lang="zh-CN" altLang="en-US" sz="1200" b="0" i="0" kern="1200" dirty="0">
                <a:solidFill>
                  <a:schemeClr val="tx1"/>
                </a:solidFill>
                <a:effectLst/>
                <a:latin typeface="+mn-lt"/>
                <a:ea typeface="+mn-ea"/>
                <a:cs typeface="+mn-cs"/>
              </a:rPr>
              <a:t>第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层：网关层，将外部请求反向路由到内部微服务，</a:t>
            </a:r>
            <a:r>
              <a:rPr lang="en-US" altLang="zh-CN" sz="1200" b="0" i="0" kern="1200" dirty="0">
                <a:solidFill>
                  <a:schemeClr val="tx1"/>
                </a:solidFill>
                <a:effectLst/>
                <a:latin typeface="+mn-lt"/>
                <a:ea typeface="+mn-ea"/>
                <a:cs typeface="+mn-cs"/>
              </a:rPr>
              <a:t>Netflix </a:t>
            </a:r>
            <a:r>
              <a:rPr lang="zh-CN" altLang="en-US" sz="1200" b="0" i="0" kern="1200" dirty="0">
                <a:solidFill>
                  <a:schemeClr val="tx1"/>
                </a:solidFill>
                <a:effectLst/>
                <a:latin typeface="+mn-lt"/>
                <a:ea typeface="+mn-ea"/>
                <a:cs typeface="+mn-cs"/>
              </a:rPr>
              <a:t>使用自研 </a:t>
            </a:r>
            <a:r>
              <a:rPr lang="en-US" altLang="zh-CN" sz="1200" b="0" i="0" kern="1200" dirty="0" err="1">
                <a:solidFill>
                  <a:schemeClr val="tx1"/>
                </a:solidFill>
                <a:effectLst/>
                <a:latin typeface="+mn-lt"/>
                <a:ea typeface="+mn-ea"/>
                <a:cs typeface="+mn-cs"/>
              </a:rPr>
              <a:t>Zuul</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网关。网关只负责跨横切面功能（反向路由，安全，限流熔断和日志监控等），无业务逻辑。网关无状态部署，依赖前端 </a:t>
            </a:r>
            <a:r>
              <a:rPr lang="en-US" altLang="zh-CN" sz="1200" b="0" i="0" kern="1200" dirty="0">
                <a:solidFill>
                  <a:schemeClr val="tx1"/>
                </a:solidFill>
                <a:effectLst/>
                <a:latin typeface="+mn-lt"/>
                <a:ea typeface="+mn-ea"/>
                <a:cs typeface="+mn-cs"/>
              </a:rPr>
              <a:t>ELB </a:t>
            </a:r>
            <a:r>
              <a:rPr lang="zh-CN" altLang="en-US" sz="1200" b="0" i="0" kern="1200" dirty="0">
                <a:solidFill>
                  <a:schemeClr val="tx1"/>
                </a:solidFill>
                <a:effectLst/>
                <a:latin typeface="+mn-lt"/>
                <a:ea typeface="+mn-ea"/>
                <a:cs typeface="+mn-cs"/>
              </a:rPr>
              <a:t>做负载均衡。</a:t>
            </a:r>
          </a:p>
          <a:p>
            <a:pPr fontAlgn="base"/>
            <a:r>
              <a:rPr lang="zh-CN" altLang="en-US" sz="1200" b="0" i="0" kern="1200" dirty="0">
                <a:solidFill>
                  <a:schemeClr val="tx1"/>
                </a:solidFill>
                <a:effectLst/>
                <a:latin typeface="+mn-lt"/>
                <a:ea typeface="+mn-ea"/>
                <a:cs typeface="+mn-cs"/>
              </a:rPr>
              <a:t>第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层：聚合服务层，负责对后台微服务进行聚合裁减加工后暴露给前端设备，在 </a:t>
            </a:r>
            <a:r>
              <a:rPr lang="en-US" altLang="zh-CN" sz="1200" b="0" i="0" kern="1200" dirty="0">
                <a:solidFill>
                  <a:schemeClr val="tx1"/>
                </a:solidFill>
                <a:effectLst/>
                <a:latin typeface="+mn-lt"/>
                <a:ea typeface="+mn-ea"/>
                <a:cs typeface="+mn-cs"/>
              </a:rPr>
              <a:t>Netflix </a:t>
            </a:r>
            <a:r>
              <a:rPr lang="zh-CN" altLang="en-US" sz="1200" b="0" i="0" kern="1200" dirty="0">
                <a:solidFill>
                  <a:schemeClr val="tx1"/>
                </a:solidFill>
                <a:effectLst/>
                <a:latin typeface="+mn-lt"/>
                <a:ea typeface="+mn-ea"/>
                <a:cs typeface="+mn-cs"/>
              </a:rPr>
              <a:t>的体系中，该层也称边界服务层 </a:t>
            </a:r>
            <a:r>
              <a:rPr lang="en-US" altLang="zh-CN" sz="1200" b="0" i="0" kern="1200" dirty="0">
                <a:solidFill>
                  <a:schemeClr val="tx1"/>
                </a:solidFill>
                <a:effectLst/>
                <a:latin typeface="+mn-lt"/>
                <a:ea typeface="+mn-ea"/>
                <a:cs typeface="+mn-cs"/>
              </a:rPr>
              <a:t>(Edge Service)</a:t>
            </a:r>
            <a:r>
              <a:rPr lang="zh-CN" altLang="en-US" sz="1200" b="0" i="0" kern="1200" dirty="0">
                <a:solidFill>
                  <a:schemeClr val="tx1"/>
                </a:solidFill>
                <a:effectLst/>
                <a:latin typeface="+mn-lt"/>
                <a:ea typeface="+mn-ea"/>
                <a:cs typeface="+mn-cs"/>
              </a:rPr>
              <a:t>，或者设备适配层。考虑到设备的多样性和前端业务的多变性，</a:t>
            </a:r>
            <a:r>
              <a:rPr lang="en-US" altLang="zh-CN" sz="1200" b="0" i="0" kern="1200" dirty="0">
                <a:solidFill>
                  <a:schemeClr val="tx1"/>
                </a:solidFill>
                <a:effectLst/>
                <a:latin typeface="+mn-lt"/>
                <a:ea typeface="+mn-ea"/>
                <a:cs typeface="+mn-cs"/>
              </a:rPr>
              <a:t>Netflix </a:t>
            </a:r>
            <a:r>
              <a:rPr lang="zh-CN" altLang="en-US" sz="1200" b="0" i="0" kern="1200" dirty="0">
                <a:solidFill>
                  <a:schemeClr val="tx1"/>
                </a:solidFill>
                <a:effectLst/>
                <a:latin typeface="+mn-lt"/>
                <a:ea typeface="+mn-ea"/>
                <a:cs typeface="+mn-cs"/>
              </a:rPr>
              <a:t>前端团队大量使用 </a:t>
            </a:r>
            <a:r>
              <a:rPr lang="en-US" altLang="zh-CN" sz="1200" b="0" i="0" kern="1200" dirty="0">
                <a:solidFill>
                  <a:schemeClr val="tx1"/>
                </a:solidFill>
                <a:effectLst/>
                <a:latin typeface="+mn-lt"/>
                <a:ea typeface="+mn-ea"/>
                <a:cs typeface="+mn-cs"/>
              </a:rPr>
              <a:t>Groovy </a:t>
            </a:r>
            <a:r>
              <a:rPr lang="zh-CN" altLang="en-US" sz="1200" b="0" i="0" kern="1200" dirty="0">
                <a:solidFill>
                  <a:schemeClr val="tx1"/>
                </a:solidFill>
                <a:effectLst/>
                <a:latin typeface="+mn-lt"/>
                <a:ea typeface="+mn-ea"/>
                <a:cs typeface="+mn-cs"/>
              </a:rPr>
              <a:t>脚本作为聚合层的主要开发语言，同时兼容 </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又具有脚本易于变更特性。</a:t>
            </a:r>
          </a:p>
          <a:p>
            <a:pPr fontAlgn="base"/>
            <a:r>
              <a:rPr lang="zh-CN" altLang="en-US" sz="1200" b="0" i="0" kern="1200" dirty="0">
                <a:solidFill>
                  <a:schemeClr val="tx1"/>
                </a:solidFill>
                <a:effectLst/>
                <a:latin typeface="+mn-lt"/>
                <a:ea typeface="+mn-ea"/>
                <a:cs typeface="+mn-cs"/>
              </a:rPr>
              <a:t>第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层：后台基础服务层，提供支持 </a:t>
            </a:r>
            <a:r>
              <a:rPr lang="en-US" altLang="zh-CN" sz="1200" b="0" i="0" kern="1200" dirty="0">
                <a:solidFill>
                  <a:schemeClr val="tx1"/>
                </a:solidFill>
                <a:effectLst/>
                <a:latin typeface="+mn-lt"/>
                <a:ea typeface="+mn-ea"/>
                <a:cs typeface="+mn-cs"/>
              </a:rPr>
              <a:t>Netflix </a:t>
            </a:r>
            <a:r>
              <a:rPr lang="zh-CN" altLang="en-US" sz="1200" b="0" i="0" kern="1200" dirty="0">
                <a:solidFill>
                  <a:schemeClr val="tx1"/>
                </a:solidFill>
                <a:effectLst/>
                <a:latin typeface="+mn-lt"/>
                <a:ea typeface="+mn-ea"/>
                <a:cs typeface="+mn-cs"/>
              </a:rPr>
              <a:t>业务的核心领域服务（</a:t>
            </a:r>
            <a:r>
              <a:rPr lang="en-US" altLang="zh-CN" sz="1200" b="0" i="0" kern="1200" dirty="0">
                <a:solidFill>
                  <a:schemeClr val="tx1"/>
                </a:solidFill>
                <a:effectLst/>
                <a:latin typeface="+mn-lt"/>
                <a:ea typeface="+mn-ea"/>
                <a:cs typeface="+mn-cs"/>
              </a:rPr>
              <a:t>Playback, Member, Review ,Payment </a:t>
            </a:r>
            <a:r>
              <a:rPr lang="en-US" altLang="zh-CN" sz="1200" b="0" i="0" kern="1200" dirty="0" err="1">
                <a:solidFill>
                  <a:schemeClr val="tx1"/>
                </a:solidFill>
                <a:effectLst/>
                <a:latin typeface="+mn-lt"/>
                <a:ea typeface="+mn-ea"/>
                <a:cs typeface="+mn-cs"/>
              </a:rPr>
              <a:t>etc</a:t>
            </a:r>
            <a:r>
              <a:rPr lang="zh-CN" altLang="en-US" sz="1200" b="0" i="0" kern="1200" dirty="0">
                <a:solidFill>
                  <a:schemeClr val="tx1"/>
                </a:solidFill>
                <a:effectLst/>
                <a:latin typeface="+mn-lt"/>
                <a:ea typeface="+mn-ea"/>
                <a:cs typeface="+mn-cs"/>
              </a:rPr>
              <a:t>），在 </a:t>
            </a:r>
            <a:r>
              <a:rPr lang="en-US" altLang="zh-CN" sz="1200" b="0" i="0" kern="1200" dirty="0">
                <a:solidFill>
                  <a:schemeClr val="tx1"/>
                </a:solidFill>
                <a:effectLst/>
                <a:latin typeface="+mn-lt"/>
                <a:ea typeface="+mn-ea"/>
                <a:cs typeface="+mn-cs"/>
              </a:rPr>
              <a:t>Netflix </a:t>
            </a:r>
            <a:r>
              <a:rPr lang="zh-CN" altLang="en-US" sz="1200" b="0" i="0" kern="1200" dirty="0">
                <a:solidFill>
                  <a:schemeClr val="tx1"/>
                </a:solidFill>
                <a:effectLst/>
                <a:latin typeface="+mn-lt"/>
                <a:ea typeface="+mn-ea"/>
                <a:cs typeface="+mn-cs"/>
              </a:rPr>
              <a:t>体系中，该层也称为中间层服务 </a:t>
            </a:r>
            <a:r>
              <a:rPr lang="en-US" altLang="zh-CN" sz="1200" b="0" i="0" kern="1200" dirty="0">
                <a:solidFill>
                  <a:schemeClr val="tx1"/>
                </a:solidFill>
                <a:effectLst/>
                <a:latin typeface="+mn-lt"/>
                <a:ea typeface="+mn-ea"/>
                <a:cs typeface="+mn-cs"/>
              </a:rPr>
              <a:t>(Middle Tier Service)</a:t>
            </a:r>
            <a:r>
              <a:rPr lang="zh-CN" altLang="en-US" sz="1200" b="0" i="0" kern="1200" dirty="0">
                <a:solidFill>
                  <a:schemeClr val="tx1"/>
                </a:solidFill>
                <a:effectLst/>
                <a:latin typeface="+mn-lt"/>
                <a:ea typeface="+mn-ea"/>
                <a:cs typeface="+mn-cs"/>
              </a:rPr>
              <a:t>。</a:t>
            </a:r>
          </a:p>
          <a:p>
            <a:pPr fontAlgn="base"/>
            <a:r>
              <a:rPr lang="zh-CN" altLang="en-US" sz="1200" b="0" i="0" kern="1200" dirty="0">
                <a:solidFill>
                  <a:schemeClr val="tx1"/>
                </a:solidFill>
                <a:effectLst/>
                <a:latin typeface="+mn-lt"/>
                <a:ea typeface="+mn-ea"/>
                <a:cs typeface="+mn-cs"/>
              </a:rPr>
              <a:t>第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层：数据访问层，提供对 </a:t>
            </a:r>
            <a:r>
              <a:rPr lang="en-US" altLang="zh-CN" sz="1200" b="0" i="0" kern="1200" dirty="0">
                <a:solidFill>
                  <a:schemeClr val="tx1"/>
                </a:solidFill>
                <a:effectLst/>
                <a:latin typeface="+mn-lt"/>
                <a:ea typeface="+mn-ea"/>
                <a:cs typeface="+mn-cs"/>
              </a:rPr>
              <a:t>Cassandra </a:t>
            </a:r>
            <a:r>
              <a:rPr lang="en-US" altLang="zh-CN" sz="1200" b="0" i="0" kern="1200" dirty="0" err="1">
                <a:solidFill>
                  <a:schemeClr val="tx1"/>
                </a:solidFill>
                <a:effectLst/>
                <a:latin typeface="+mn-lt"/>
                <a:ea typeface="+mn-ea"/>
                <a:cs typeface="+mn-cs"/>
              </a:rPr>
              <a:t>NoSql</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数据存储（</a:t>
            </a:r>
            <a:r>
              <a:rPr lang="en-US" altLang="zh-CN" sz="1200" b="0" i="0" kern="1200" dirty="0">
                <a:solidFill>
                  <a:schemeClr val="tx1"/>
                </a:solidFill>
                <a:effectLst/>
                <a:latin typeface="+mn-lt"/>
                <a:ea typeface="+mn-ea"/>
                <a:cs typeface="+mn-cs"/>
              </a:rPr>
              <a:t>Netflix </a:t>
            </a:r>
            <a:r>
              <a:rPr lang="zh-CN" altLang="en-US" sz="1200" b="0" i="0" kern="1200" dirty="0">
                <a:solidFill>
                  <a:schemeClr val="tx1"/>
                </a:solidFill>
                <a:effectLst/>
                <a:latin typeface="+mn-lt"/>
                <a:ea typeface="+mn-ea"/>
                <a:cs typeface="+mn-cs"/>
              </a:rPr>
              <a:t>的主要数据持久化方式），后台服务 </a:t>
            </a:r>
            <a:r>
              <a:rPr lang="en-US" altLang="zh-CN" sz="1200" b="0" i="0" kern="1200" dirty="0">
                <a:solidFill>
                  <a:schemeClr val="tx1"/>
                </a:solidFill>
                <a:effectLst/>
                <a:latin typeface="+mn-lt"/>
                <a:ea typeface="+mn-ea"/>
                <a:cs typeface="+mn-cs"/>
              </a:rPr>
              <a:t>(Memcached, Zookeeper, S3, SQS </a:t>
            </a:r>
            <a:r>
              <a:rPr lang="zh-CN" altLang="en-US" sz="1200" b="0" i="0" kern="1200" dirty="0">
                <a:solidFill>
                  <a:schemeClr val="tx1"/>
                </a:solidFill>
                <a:effectLst/>
                <a:latin typeface="+mn-lt"/>
                <a:ea typeface="+mn-ea"/>
                <a:cs typeface="+mn-cs"/>
              </a:rPr>
              <a:t>等</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和大数据等的访问和工具支持。</a:t>
            </a:r>
          </a:p>
          <a:p>
            <a:pPr fontAlgn="base"/>
            <a:r>
              <a:rPr lang="zh-CN" altLang="en-US" sz="1200" b="0" i="0" kern="1200" dirty="0">
                <a:solidFill>
                  <a:schemeClr val="tx1"/>
                </a:solidFill>
                <a:effectLst/>
                <a:latin typeface="+mn-lt"/>
                <a:ea typeface="+mn-ea"/>
                <a:cs typeface="+mn-cs"/>
              </a:rPr>
              <a:t>另外：</a:t>
            </a:r>
          </a:p>
          <a:p>
            <a:pPr fontAlgn="base"/>
            <a:r>
              <a:rPr lang="zh-CN" altLang="en-US" sz="1200" b="0" i="0" kern="1200" dirty="0">
                <a:solidFill>
                  <a:schemeClr val="tx1"/>
                </a:solidFill>
                <a:effectLst/>
                <a:latin typeface="+mn-lt"/>
                <a:ea typeface="+mn-ea"/>
                <a:cs typeface="+mn-cs"/>
              </a:rPr>
              <a:t>第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和第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层统称为 </a:t>
            </a:r>
            <a:r>
              <a:rPr lang="en-US" altLang="zh-CN" sz="1200" b="0" i="0" kern="1200" dirty="0">
                <a:solidFill>
                  <a:schemeClr val="tx1"/>
                </a:solidFill>
                <a:effectLst/>
                <a:latin typeface="+mn-lt"/>
                <a:ea typeface="+mn-ea"/>
                <a:cs typeface="+mn-cs"/>
              </a:rPr>
              <a:t>Netflix </a:t>
            </a:r>
            <a:r>
              <a:rPr lang="zh-CN" altLang="en-US" sz="1200" b="0" i="0" kern="1200" dirty="0">
                <a:solidFill>
                  <a:schemeClr val="tx1"/>
                </a:solidFill>
                <a:effectLst/>
                <a:latin typeface="+mn-lt"/>
                <a:ea typeface="+mn-ea"/>
                <a:cs typeface="+mn-cs"/>
              </a:rPr>
              <a:t>的微服务，总体实现 </a:t>
            </a:r>
            <a:r>
              <a:rPr lang="en-US" altLang="zh-CN" sz="1200" b="0" i="0" kern="1200" dirty="0">
                <a:solidFill>
                  <a:schemeClr val="tx1"/>
                </a:solidFill>
                <a:effectLst/>
                <a:latin typeface="+mn-lt"/>
                <a:ea typeface="+mn-ea"/>
                <a:cs typeface="+mn-cs"/>
              </a:rPr>
              <a:t>Netflix </a:t>
            </a:r>
            <a:r>
              <a:rPr lang="zh-CN" altLang="en-US" sz="1200" b="0" i="0" kern="1200" dirty="0">
                <a:solidFill>
                  <a:schemeClr val="tx1"/>
                </a:solidFill>
                <a:effectLst/>
                <a:latin typeface="+mn-lt"/>
                <a:ea typeface="+mn-ea"/>
                <a:cs typeface="+mn-cs"/>
              </a:rPr>
              <a:t>业务能力输出。</a:t>
            </a:r>
          </a:p>
          <a:p>
            <a:pPr fontAlgn="base"/>
            <a:r>
              <a:rPr lang="zh-CN" altLang="en-US" sz="1200" b="0" i="0" kern="1200" dirty="0">
                <a:solidFill>
                  <a:schemeClr val="tx1"/>
                </a:solidFill>
                <a:effectLst/>
                <a:latin typeface="+mn-lt"/>
                <a:ea typeface="+mn-ea"/>
                <a:cs typeface="+mn-cs"/>
              </a:rPr>
              <a:t>所有微服务内部通过服务注册表 </a:t>
            </a:r>
            <a:r>
              <a:rPr lang="en-US" altLang="zh-CN" sz="1200" b="0" i="0" kern="1200" dirty="0">
                <a:solidFill>
                  <a:schemeClr val="tx1"/>
                </a:solidFill>
                <a:effectLst/>
                <a:latin typeface="+mn-lt"/>
                <a:ea typeface="+mn-ea"/>
                <a:cs typeface="+mn-cs"/>
              </a:rPr>
              <a:t>Eureka </a:t>
            </a:r>
            <a:r>
              <a:rPr lang="zh-CN" altLang="en-US" sz="1200" b="0" i="0" kern="1200" dirty="0">
                <a:solidFill>
                  <a:schemeClr val="tx1"/>
                </a:solidFill>
                <a:effectLst/>
                <a:latin typeface="+mn-lt"/>
                <a:ea typeface="+mn-ea"/>
                <a:cs typeface="+mn-cs"/>
              </a:rPr>
              <a:t>做自注册和自发现，也就是说 </a:t>
            </a:r>
            <a:r>
              <a:rPr lang="en-US" altLang="zh-CN" sz="1200" b="0" i="0" kern="1200" dirty="0">
                <a:solidFill>
                  <a:schemeClr val="tx1"/>
                </a:solidFill>
                <a:effectLst/>
                <a:latin typeface="+mn-lt"/>
                <a:ea typeface="+mn-ea"/>
                <a:cs typeface="+mn-cs"/>
              </a:rPr>
              <a:t>Netflix </a:t>
            </a:r>
            <a:r>
              <a:rPr lang="zh-CN" altLang="en-US" sz="1200" b="0" i="0" kern="1200" dirty="0">
                <a:solidFill>
                  <a:schemeClr val="tx1"/>
                </a:solidFill>
                <a:effectLst/>
                <a:latin typeface="+mn-lt"/>
                <a:ea typeface="+mn-ea"/>
                <a:cs typeface="+mn-cs"/>
              </a:rPr>
              <a:t>内部服务调用都是通过客户端软负载直连方式。网关 </a:t>
            </a:r>
            <a:r>
              <a:rPr lang="en-US" altLang="zh-CN" sz="1200" b="0" i="0" kern="1200" dirty="0" err="1">
                <a:solidFill>
                  <a:schemeClr val="tx1"/>
                </a:solidFill>
                <a:effectLst/>
                <a:latin typeface="+mn-lt"/>
                <a:ea typeface="+mn-ea"/>
                <a:cs typeface="+mn-cs"/>
              </a:rPr>
              <a:t>Zuul</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也通过 </a:t>
            </a:r>
            <a:r>
              <a:rPr lang="en-US" altLang="zh-CN" sz="1200" b="0" i="0" kern="1200" dirty="0">
                <a:solidFill>
                  <a:schemeClr val="tx1"/>
                </a:solidFill>
                <a:effectLst/>
                <a:latin typeface="+mn-lt"/>
                <a:ea typeface="+mn-ea"/>
                <a:cs typeface="+mn-cs"/>
              </a:rPr>
              <a:t>Eureka </a:t>
            </a:r>
            <a:r>
              <a:rPr lang="zh-CN" altLang="en-US" sz="1200" b="0" i="0" kern="1200" dirty="0">
                <a:solidFill>
                  <a:schemeClr val="tx1"/>
                </a:solidFill>
                <a:effectLst/>
                <a:latin typeface="+mn-lt"/>
                <a:ea typeface="+mn-ea"/>
                <a:cs typeface="+mn-cs"/>
              </a:rPr>
              <a:t>发现内部服务，将外部请求反向路由到内部服务，具体见后面的图 </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a:t>
            </a:r>
          </a:p>
          <a:p>
            <a:pPr fontAlgn="base"/>
            <a:r>
              <a:rPr lang="zh-CN" altLang="en-US" sz="1200" b="0" i="0" kern="1200" dirty="0">
                <a:solidFill>
                  <a:schemeClr val="tx1"/>
                </a:solidFill>
                <a:effectLst/>
                <a:latin typeface="+mn-lt"/>
                <a:ea typeface="+mn-ea"/>
                <a:cs typeface="+mn-cs"/>
              </a:rPr>
              <a:t>所有微服务依赖纵向的平台支撑服务（平台运行时服务，框架和库，监控和可靠性服务），以及第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层的后台服务和大数据服务等。</a:t>
            </a:r>
          </a:p>
          <a:p>
            <a:pPr fontAlgn="base"/>
            <a:r>
              <a:rPr lang="zh-CN" altLang="en-US" sz="1200" b="0" i="0" kern="1200" dirty="0">
                <a:solidFill>
                  <a:schemeClr val="tx1"/>
                </a:solidFill>
                <a:effectLst/>
                <a:latin typeface="+mn-lt"/>
                <a:ea typeface="+mn-ea"/>
                <a:cs typeface="+mn-cs"/>
              </a:rPr>
              <a:t>所有服务之间的调用（包括网关调聚合服务，聚合服务调后台基础服务，或后台服务相互调用）都置于依赖容错组件 </a:t>
            </a:r>
            <a:r>
              <a:rPr lang="en-US" altLang="zh-CN" sz="1200" b="0" i="0" kern="1200" dirty="0" err="1">
                <a:solidFill>
                  <a:schemeClr val="tx1"/>
                </a:solidFill>
                <a:effectLst/>
                <a:latin typeface="+mn-lt"/>
                <a:ea typeface="+mn-ea"/>
                <a:cs typeface="+mn-cs"/>
              </a:rPr>
              <a:t>Hystrix</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的保护之下，实现自动化的限流、熔断、隔离和降级功能，防雪崩效应保障用户体验。</a:t>
            </a:r>
          </a:p>
          <a:p>
            <a:endParaRPr lang="zh-CN" dirty="0">
              <a:hlinkClick r:id="" action="ppaction://noactio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dirty="0">
                <a:hlinkClick r:id="" action="ppaction://noaction"/>
              </a:rPr>
              <a:t>https://spring-cloud-alibaba-group.github.io/github-pages/hoxton/en-us/index.html</a:t>
            </a:r>
            <a:endParaRPr lang="en-US" altLang="zh-CN" dirty="0">
              <a:hlinkClick r:id="" action="ppaction://noaction"/>
            </a:endParaRPr>
          </a:p>
          <a:p>
            <a:endParaRPr lang="en-US" altLang="zh-CN" dirty="0">
              <a:hlinkClick r:id="" action="ppaction://noaction"/>
            </a:endParaRPr>
          </a:p>
          <a:p>
            <a:r>
              <a:rPr lang="en-US" altLang="zh-CN" dirty="0"/>
              <a:t>Dubbo </a:t>
            </a:r>
          </a:p>
          <a:p>
            <a:r>
              <a:rPr lang="en-US" altLang="zh-CN" dirty="0"/>
              <a:t>2012</a:t>
            </a:r>
            <a:r>
              <a:rPr lang="zh-CN" altLang="en-US" dirty="0"/>
              <a:t>年由阿里巴巴开源。</a:t>
            </a:r>
            <a:endParaRPr lang="en-US" altLang="zh-CN" dirty="0"/>
          </a:p>
          <a:p>
            <a:r>
              <a:rPr lang="en-US" altLang="zh-CN" dirty="0"/>
              <a:t>2014</a:t>
            </a:r>
            <a:r>
              <a:rPr lang="zh-CN" altLang="en-US" dirty="0"/>
              <a:t>年</a:t>
            </a:r>
            <a:r>
              <a:rPr lang="en-US" altLang="zh-CN" dirty="0"/>
              <a:t>10</a:t>
            </a:r>
            <a:r>
              <a:rPr lang="zh-CN" altLang="en-US" dirty="0"/>
              <a:t>月</a:t>
            </a:r>
            <a:r>
              <a:rPr lang="en-US" altLang="zh-CN" dirty="0"/>
              <a:t>Dubbo</a:t>
            </a:r>
            <a:r>
              <a:rPr lang="zh-CN" altLang="en-US" dirty="0"/>
              <a:t>停止维护。</a:t>
            </a:r>
            <a:endParaRPr lang="en-US" altLang="zh-CN" dirty="0"/>
          </a:p>
          <a:p>
            <a:r>
              <a:rPr lang="en-US" altLang="zh-CN" dirty="0"/>
              <a:t>2017</a:t>
            </a:r>
            <a:r>
              <a:rPr lang="zh-CN" altLang="en-US" dirty="0"/>
              <a:t>年</a:t>
            </a:r>
            <a:r>
              <a:rPr lang="en-US" altLang="zh-CN" dirty="0"/>
              <a:t>9</a:t>
            </a:r>
            <a:r>
              <a:rPr lang="zh-CN" altLang="en-US" dirty="0"/>
              <a:t>月，阿里宣布重启</a:t>
            </a:r>
            <a:r>
              <a:rPr lang="en-US" altLang="zh-CN" dirty="0"/>
              <a:t>Dubbo</a:t>
            </a:r>
            <a:r>
              <a:rPr lang="zh-CN" altLang="en-US" dirty="0"/>
              <a:t>项目，</a:t>
            </a:r>
            <a:endParaRPr lang="en-US" altLang="zh-CN" dirty="0"/>
          </a:p>
          <a:p>
            <a:r>
              <a:rPr lang="en-US" altLang="zh-CN" dirty="0"/>
              <a:t>2018.2</a:t>
            </a:r>
            <a:r>
              <a:rPr lang="zh-CN" altLang="en-US" dirty="0"/>
              <a:t>月，阿里将</a:t>
            </a:r>
            <a:r>
              <a:rPr lang="en-US" altLang="zh-CN" dirty="0"/>
              <a:t>Dubbo</a:t>
            </a:r>
            <a:r>
              <a:rPr lang="zh-CN" altLang="en-US" dirty="0"/>
              <a:t>捐献给</a:t>
            </a:r>
            <a:r>
              <a:rPr lang="en-US" altLang="zh-CN" dirty="0"/>
              <a:t>Apache</a:t>
            </a:r>
            <a:r>
              <a:rPr lang="zh-CN" altLang="en-US" dirty="0"/>
              <a:t>基金会，</a:t>
            </a:r>
            <a:r>
              <a:rPr lang="en-US" altLang="zh-CN" dirty="0"/>
              <a:t>Dubbo</a:t>
            </a:r>
            <a:r>
              <a:rPr lang="zh-CN" altLang="en-US" dirty="0"/>
              <a:t>成为</a:t>
            </a:r>
            <a:r>
              <a:rPr lang="en-US" altLang="zh-CN" dirty="0"/>
              <a:t>Apache</a:t>
            </a:r>
            <a:r>
              <a:rPr lang="zh-CN" altLang="en-US" dirty="0"/>
              <a:t>孵化器项目</a:t>
            </a:r>
            <a:endParaRPr lang="en-US" altLang="zh-CN" dirty="0"/>
          </a:p>
          <a:p>
            <a:endParaRPr lang="en-US" altLang="zh-CN" dirty="0"/>
          </a:p>
          <a:p>
            <a:r>
              <a:rPr lang="en-US" altLang="zh-CN" dirty="0" err="1"/>
              <a:t>Nacos</a:t>
            </a:r>
            <a:endParaRPr lang="en-US" altLang="zh-CN" dirty="0"/>
          </a:p>
          <a:p>
            <a:r>
              <a:rPr lang="en-US" altLang="zh-CN" dirty="0"/>
              <a:t>2018</a:t>
            </a:r>
            <a:r>
              <a:rPr lang="zh-CN" altLang="en-US" dirty="0"/>
              <a:t>开源</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2019</a:t>
            </a:r>
            <a:r>
              <a:rPr lang="zh-CN" altLang="en-US" dirty="0"/>
              <a:t>开源</a:t>
            </a:r>
            <a:endParaRPr lang="en-US" altLang="zh-CN" dirty="0"/>
          </a:p>
          <a:p>
            <a:r>
              <a:rPr lang="en-US" altLang="zh-CN" dirty="0"/>
              <a:t>Sentinel</a:t>
            </a:r>
          </a:p>
          <a:p>
            <a:r>
              <a:rPr lang="en-US" altLang="zh-CN" dirty="0" err="1"/>
              <a:t>Seata</a:t>
            </a:r>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21D3C76-F482-42EE-99FA-4CEB960AA1AF}" type="datetimeFigureOut">
              <a:rPr lang="zh-CN" altLang="en-US" smtClean="0"/>
              <a:t>2020/8/14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B41BD2-5052-4F32-A8A1-EF508C3540D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1D3C76-F482-42EE-99FA-4CEB960AA1AF}" type="datetimeFigureOut">
              <a:rPr lang="zh-CN" altLang="en-US" smtClean="0"/>
              <a:t>2020/8/14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B41BD2-5052-4F32-A8A1-EF508C3540D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1D3C76-F482-42EE-99FA-4CEB960AA1AF}" type="datetimeFigureOut">
              <a:rPr lang="zh-CN" altLang="en-US" smtClean="0"/>
              <a:t>2020/8/14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B41BD2-5052-4F32-A8A1-EF508C3540D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1" y="2691568"/>
            <a:ext cx="3611104" cy="1474865"/>
          </a:xfrm>
          <a:prstGeom prst="rect">
            <a:avLst/>
          </a:prstGeom>
          <a:solidFill>
            <a:srgbClr val="C22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latin typeface="微软雅黑" panose="020B0503020204020204" pitchFamily="34" charset="-122"/>
                <a:ea typeface="微软雅黑" panose="020B0503020204020204" pitchFamily="34" charset="-122"/>
              </a:rPr>
              <a:t>目  录</a:t>
            </a:r>
          </a:p>
        </p:txBody>
      </p:sp>
      <p:cxnSp>
        <p:nvCxnSpPr>
          <p:cNvPr id="6" name="直接连接符 5"/>
          <p:cNvCxnSpPr/>
          <p:nvPr userDrawn="1"/>
        </p:nvCxnSpPr>
        <p:spPr>
          <a:xfrm>
            <a:off x="3601869" y="0"/>
            <a:ext cx="0" cy="6858000"/>
          </a:xfrm>
          <a:prstGeom prst="line">
            <a:avLst/>
          </a:prstGeom>
          <a:ln w="28575">
            <a:solidFill>
              <a:srgbClr val="C22630"/>
            </a:solidFill>
          </a:ln>
        </p:spPr>
        <p:style>
          <a:lnRef idx="1">
            <a:schemeClr val="accent1"/>
          </a:lnRef>
          <a:fillRef idx="0">
            <a:schemeClr val="accent1"/>
          </a:fillRef>
          <a:effectRef idx="0">
            <a:schemeClr val="accent1"/>
          </a:effectRef>
          <a:fontRef idx="minor">
            <a:schemeClr val="tx1"/>
          </a:fontRef>
        </p:style>
      </p:cxnSp>
      <p:pic>
        <p:nvPicPr>
          <p:cNvPr id="12" name="Picture 4" descr="E:\学科网LOGO\小博士\凤凰学易.png"/>
          <p:cNvPicPr>
            <a:picLocks noChangeAspect="1" noChangeArrowheads="1"/>
          </p:cNvPicPr>
          <p:nvPr userDrawn="1"/>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500564" y="6434795"/>
            <a:ext cx="1546577" cy="24207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正文页面">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0" name="直接连接符 9"/>
          <p:cNvCxnSpPr/>
          <p:nvPr userDrawn="1"/>
        </p:nvCxnSpPr>
        <p:spPr>
          <a:xfrm>
            <a:off x="493363" y="705172"/>
            <a:ext cx="11205274" cy="0"/>
          </a:xfrm>
          <a:prstGeom prst="line">
            <a:avLst/>
          </a:prstGeom>
          <a:ln w="28575">
            <a:solidFill>
              <a:srgbClr val="C22630"/>
            </a:solidFill>
          </a:ln>
        </p:spPr>
        <p:style>
          <a:lnRef idx="1">
            <a:schemeClr val="accent1"/>
          </a:lnRef>
          <a:fillRef idx="0">
            <a:schemeClr val="accent1"/>
          </a:fillRef>
          <a:effectRef idx="0">
            <a:schemeClr val="accent1"/>
          </a:effectRef>
          <a:fontRef idx="minor">
            <a:schemeClr val="tx1"/>
          </a:fontRef>
        </p:style>
      </p:cxnSp>
      <p:sp>
        <p:nvSpPr>
          <p:cNvPr id="14" name="标题 13"/>
          <p:cNvSpPr>
            <a:spLocks noGrp="1"/>
          </p:cNvSpPr>
          <p:nvPr>
            <p:ph type="title"/>
          </p:nvPr>
        </p:nvSpPr>
        <p:spPr>
          <a:xfrm>
            <a:off x="493363" y="55160"/>
            <a:ext cx="9689023" cy="580271"/>
          </a:xfrm>
          <a:prstGeom prst="rect">
            <a:avLst/>
          </a:prstGeom>
        </p:spPr>
        <p:txBody>
          <a:bodyPr anchor="ctr"/>
          <a:lstStyle>
            <a:lvl1pPr algn="l">
              <a:defRPr sz="2800" b="1">
                <a:solidFill>
                  <a:srgbClr val="C2263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5" name="图片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13060" y="70377"/>
            <a:ext cx="1285577" cy="549836"/>
          </a:xfrm>
          <a:prstGeom prst="rect">
            <a:avLst/>
          </a:prstGeom>
        </p:spPr>
      </p:pic>
      <p:pic>
        <p:nvPicPr>
          <p:cNvPr id="9" name="Picture 4" descr="E:\学科网LOGO\小博士\凤凰学易.png"/>
          <p:cNvPicPr>
            <a:picLocks noChangeAspect="1" noChangeArrowheads="1"/>
          </p:cNvPicPr>
          <p:nvPr userDrawn="1"/>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9500564" y="6434795"/>
            <a:ext cx="1546577" cy="242079"/>
          </a:xfrm>
          <a:prstGeom prst="rect">
            <a:avLst/>
          </a:prstGeom>
          <a:noFill/>
          <a:ln>
            <a:noFill/>
          </a:ln>
        </p:spPr>
      </p:pic>
      <p:sp>
        <p:nvSpPr>
          <p:cNvPr id="12" name="矩形 11"/>
          <p:cNvSpPr/>
          <p:nvPr userDrawn="1"/>
        </p:nvSpPr>
        <p:spPr>
          <a:xfrm>
            <a:off x="11198676" y="6359953"/>
            <a:ext cx="770820" cy="307777"/>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dirty="0">
                <a:solidFill>
                  <a:srgbClr val="D2D2D2"/>
                </a:solidFill>
                <a:latin typeface="Arial Black" panose="020B0A04020102020204" pitchFamily="34" charset="0"/>
                <a:ea typeface="微软雅黑 Light" panose="020B0502040204020203" pitchFamily="34" charset="-122"/>
              </a:rPr>
              <a:t>· </a:t>
            </a:r>
            <a:fld id="{BF9C228B-3339-40BA-944B-D1973BB40C42}" type="slidenum">
              <a:rPr lang="zh-CN" altLang="en-US" sz="1400" dirty="0" smtClean="0">
                <a:solidFill>
                  <a:srgbClr val="D2D2D2"/>
                </a:solidFill>
                <a:latin typeface="Arial Black" panose="020B0A04020102020204" pitchFamily="34" charset="0"/>
                <a:ea typeface="微软雅黑 Light" panose="020B0502040204020203" pitchFamily="34" charset="-122"/>
              </a:rPr>
              <a:t>‹#›</a:t>
            </a:fld>
            <a:r>
              <a:rPr lang="zh-CN" altLang="en-US" sz="1400" dirty="0">
                <a:solidFill>
                  <a:srgbClr val="D2D2D2"/>
                </a:solidFill>
                <a:latin typeface="Arial Black" panose="020B0A04020102020204" pitchFamily="34" charset="0"/>
                <a:ea typeface="微软雅黑 Light" panose="020B0502040204020203" pitchFamily="34" charset="-122"/>
              </a:rPr>
              <a:t> </a:t>
            </a:r>
            <a:r>
              <a:rPr lang="en-US" altLang="zh-CN" sz="1400" dirty="0">
                <a:solidFill>
                  <a:srgbClr val="D2D2D2"/>
                </a:solidFill>
                <a:latin typeface="Arial Black" panose="020B0A04020102020204" pitchFamily="34" charset="0"/>
                <a:ea typeface="微软雅黑 Light" panose="020B0502040204020203" pitchFamily="34" charset="-122"/>
              </a:rPr>
              <a:t>·</a:t>
            </a:r>
            <a:endParaRPr lang="zh-CN" altLang="en-US" sz="1400" dirty="0">
              <a:solidFill>
                <a:srgbClr val="D2D2D2"/>
              </a:solidFill>
              <a:latin typeface="Arial Black" panose="020B0A04020102020204" pitchFamily="34" charset="0"/>
              <a:ea typeface="微软雅黑 Light" panose="020B0502040204020203"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7979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封面">
    <p:bg>
      <p:bgPr>
        <a:solidFill>
          <a:srgbClr val="C22630"/>
        </a:solidFill>
        <a:effectLst/>
      </p:bgPr>
    </p:bg>
    <p:spTree>
      <p:nvGrpSpPr>
        <p:cNvPr id="1" name=""/>
        <p:cNvGrpSpPr/>
        <p:nvPr/>
      </p:nvGrpSpPr>
      <p:grpSpPr>
        <a:xfrm>
          <a:off x="0" y="0"/>
          <a:ext cx="0" cy="0"/>
          <a:chOff x="0" y="0"/>
          <a:chExt cx="0" cy="0"/>
        </a:xfrm>
      </p:grpSpPr>
      <p:sp>
        <p:nvSpPr>
          <p:cNvPr id="25" name="任意多边形 24"/>
          <p:cNvSpPr/>
          <p:nvPr userDrawn="1"/>
        </p:nvSpPr>
        <p:spPr>
          <a:xfrm rot="16200000">
            <a:off x="6634771" y="1300769"/>
            <a:ext cx="4895243" cy="6219219"/>
          </a:xfrm>
          <a:custGeom>
            <a:avLst/>
            <a:gdLst>
              <a:gd name="connsiteX0" fmla="*/ 4895243 w 4895243"/>
              <a:gd name="connsiteY0" fmla="*/ 6219218 h 6219218"/>
              <a:gd name="connsiteX1" fmla="*/ 6352 w 4895243"/>
              <a:gd name="connsiteY1" fmla="*/ 6219218 h 6219218"/>
              <a:gd name="connsiteX2" fmla="*/ 6353 w 4895243"/>
              <a:gd name="connsiteY2" fmla="*/ 6219209 h 6219218"/>
              <a:gd name="connsiteX3" fmla="*/ 6350 w 4895243"/>
              <a:gd name="connsiteY3" fmla="*/ 6219217 h 6219218"/>
              <a:gd name="connsiteX4" fmla="*/ 6350 w 4895243"/>
              <a:gd name="connsiteY4" fmla="*/ 1299393 h 6219218"/>
              <a:gd name="connsiteX5" fmla="*/ 0 w 4895243"/>
              <a:gd name="connsiteY5" fmla="*/ 1299393 h 6219218"/>
              <a:gd name="connsiteX6" fmla="*/ 783082 w 4895243"/>
              <a:gd name="connsiteY6" fmla="*/ 11849 h 6219218"/>
              <a:gd name="connsiteX7" fmla="*/ 784565 w 4895243"/>
              <a:gd name="connsiteY7" fmla="*/ 1 h 6219218"/>
              <a:gd name="connsiteX8" fmla="*/ 787546 w 4895243"/>
              <a:gd name="connsiteY8" fmla="*/ 4511 h 6219218"/>
              <a:gd name="connsiteX9" fmla="*/ 790289 w 4895243"/>
              <a:gd name="connsiteY9" fmla="*/ 0 h 6219218"/>
              <a:gd name="connsiteX10" fmla="*/ 790289 w 4895243"/>
              <a:gd name="connsiteY10" fmla="*/ 8661 h 621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95243" h="6219218">
                <a:moveTo>
                  <a:pt x="4895243" y="6219218"/>
                </a:moveTo>
                <a:lnTo>
                  <a:pt x="6352" y="6219218"/>
                </a:lnTo>
                <a:lnTo>
                  <a:pt x="6353" y="6219209"/>
                </a:lnTo>
                <a:lnTo>
                  <a:pt x="6350" y="6219217"/>
                </a:lnTo>
                <a:lnTo>
                  <a:pt x="6350" y="1299393"/>
                </a:lnTo>
                <a:lnTo>
                  <a:pt x="0" y="1299393"/>
                </a:lnTo>
                <a:lnTo>
                  <a:pt x="783082" y="11849"/>
                </a:lnTo>
                <a:lnTo>
                  <a:pt x="784565" y="1"/>
                </a:lnTo>
                <a:lnTo>
                  <a:pt x="787546" y="4511"/>
                </a:lnTo>
                <a:lnTo>
                  <a:pt x="790289" y="0"/>
                </a:lnTo>
                <a:lnTo>
                  <a:pt x="790289" y="8661"/>
                </a:lnTo>
                <a:close/>
              </a:path>
            </a:pathLst>
          </a:custGeom>
          <a:solidFill>
            <a:srgbClr val="B62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任意多边形 19"/>
          <p:cNvSpPr/>
          <p:nvPr userDrawn="1"/>
        </p:nvSpPr>
        <p:spPr>
          <a:xfrm rot="3407050">
            <a:off x="808689" y="-1812216"/>
            <a:ext cx="10701625" cy="8376820"/>
          </a:xfrm>
          <a:custGeom>
            <a:avLst/>
            <a:gdLst>
              <a:gd name="connsiteX0" fmla="*/ 0 w 10701625"/>
              <a:gd name="connsiteY0" fmla="*/ 8053050 h 8376820"/>
              <a:gd name="connsiteX1" fmla="*/ 213586 w 10701625"/>
              <a:gd name="connsiteY1" fmla="*/ 7726854 h 8376820"/>
              <a:gd name="connsiteX2" fmla="*/ 9968327 w 10701625"/>
              <a:gd name="connsiteY2" fmla="*/ 3511178 h 8376820"/>
              <a:gd name="connsiteX3" fmla="*/ 9968327 w 10701625"/>
              <a:gd name="connsiteY3" fmla="*/ 0 h 8376820"/>
              <a:gd name="connsiteX4" fmla="*/ 10701624 w 10701625"/>
              <a:gd name="connsiteY4" fmla="*/ 480146 h 8376820"/>
              <a:gd name="connsiteX5" fmla="*/ 10701625 w 10701625"/>
              <a:gd name="connsiteY5" fmla="*/ 3970921 h 8376820"/>
              <a:gd name="connsiteX6" fmla="*/ 10680556 w 10701625"/>
              <a:gd name="connsiteY6" fmla="*/ 3970922 h 8376820"/>
              <a:gd name="connsiteX7" fmla="*/ 10681944 w 10701625"/>
              <a:gd name="connsiteY7" fmla="*/ 3974133 h 8376820"/>
              <a:gd name="connsiteX8" fmla="*/ 494473 w 10701625"/>
              <a:gd name="connsiteY8" fmla="*/ 8376820 h 837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01625" h="8376820">
                <a:moveTo>
                  <a:pt x="0" y="8053050"/>
                </a:moveTo>
                <a:lnTo>
                  <a:pt x="213586" y="7726854"/>
                </a:lnTo>
                <a:lnTo>
                  <a:pt x="9968327" y="3511178"/>
                </a:lnTo>
                <a:lnTo>
                  <a:pt x="9968327" y="0"/>
                </a:lnTo>
                <a:lnTo>
                  <a:pt x="10701624" y="480146"/>
                </a:lnTo>
                <a:lnTo>
                  <a:pt x="10701625" y="3970921"/>
                </a:lnTo>
                <a:lnTo>
                  <a:pt x="10680556" y="3970922"/>
                </a:lnTo>
                <a:lnTo>
                  <a:pt x="10681944" y="3974133"/>
                </a:lnTo>
                <a:lnTo>
                  <a:pt x="494473" y="8376820"/>
                </a:lnTo>
                <a:close/>
              </a:path>
            </a:pathLst>
          </a:custGeom>
          <a:solidFill>
            <a:srgbClr val="9A1F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 name="Picture 4" descr="E:\学科网LOGO\小博士\凤凰学易.png"/>
          <p:cNvPicPr>
            <a:picLocks noChangeAspect="1" noChangeArrowheads="1"/>
          </p:cNvPicPr>
          <p:nvPr userDrawn="1"/>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5250416" y="6380461"/>
            <a:ext cx="1691168" cy="26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689226"/>
            <a:ext cx="12192000" cy="5479549"/>
          </a:xfrm>
          <a:prstGeom prst="rect">
            <a:avLst/>
          </a:prstGeom>
        </p:spPr>
      </p:pic>
      <p:pic>
        <p:nvPicPr>
          <p:cNvPr id="2"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4518" y="1015200"/>
            <a:ext cx="1874009" cy="696323"/>
          </a:xfrm>
          <a:prstGeom prst="rect">
            <a:avLst/>
          </a:prstGeom>
        </p:spPr>
      </p:pic>
    </p:spTree>
    <p:extLst>
      <p:ext uri="{BB962C8B-B14F-4D97-AF65-F5344CB8AC3E}">
        <p14:creationId xmlns:p14="http://schemas.microsoft.com/office/powerpoint/2010/main" val="966497482"/>
      </p:ext>
    </p:extLst>
  </p:cSld>
  <p:clrMapOvr>
    <a:masterClrMapping/>
  </p:clrMapOvr>
  <p:extLst>
    <p:ext uri="{DCECCB84-F9BA-43D5-87BE-67443E8EF086}">
      <p15:sldGuideLst xmlns:p15="http://schemas.microsoft.com/office/powerpoint/2012/main">
        <p15:guide id="1" orient="horz" pos="2160">
          <p15:clr>
            <a:srgbClr val="FBAE40"/>
          </p15:clr>
        </p15:guide>
        <p15:guide id="2" pos="13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1D3C76-F482-42EE-99FA-4CEB960AA1AF}" type="datetimeFigureOut">
              <a:rPr lang="zh-CN" altLang="en-US" smtClean="0"/>
              <a:t>2020/8/14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B41BD2-5052-4F32-A8A1-EF508C3540D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21D3C76-F482-42EE-99FA-4CEB960AA1AF}" type="datetimeFigureOut">
              <a:rPr lang="zh-CN" altLang="en-US" smtClean="0"/>
              <a:t>2020/8/14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B41BD2-5052-4F32-A8A1-EF508C3540D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21D3C76-F482-42EE-99FA-4CEB960AA1AF}" type="datetimeFigureOut">
              <a:rPr lang="zh-CN" altLang="en-US" smtClean="0"/>
              <a:t>2020/8/14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DB41BD2-5052-4F32-A8A1-EF508C3540D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21D3C76-F482-42EE-99FA-4CEB960AA1AF}" type="datetimeFigureOut">
              <a:rPr lang="zh-CN" altLang="en-US" smtClean="0"/>
              <a:t>2020/8/14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DB41BD2-5052-4F32-A8A1-EF508C3540D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21D3C76-F482-42EE-99FA-4CEB960AA1AF}" type="datetimeFigureOut">
              <a:rPr lang="zh-CN" altLang="en-US" smtClean="0"/>
              <a:t>2020/8/14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DB41BD2-5052-4F32-A8A1-EF508C3540D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1D3C76-F482-42EE-99FA-4CEB960AA1AF}" type="datetimeFigureOut">
              <a:rPr lang="zh-CN" altLang="en-US" smtClean="0"/>
              <a:t>2020/8/14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DB41BD2-5052-4F32-A8A1-EF508C3540D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1D3C76-F482-42EE-99FA-4CEB960AA1AF}" type="datetimeFigureOut">
              <a:rPr lang="zh-CN" altLang="en-US" smtClean="0"/>
              <a:t>2020/8/14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DB41BD2-5052-4F32-A8A1-EF508C3540D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1D3C76-F482-42EE-99FA-4CEB960AA1AF}" type="datetimeFigureOut">
              <a:rPr lang="zh-CN" altLang="en-US" smtClean="0"/>
              <a:t>2020/8/14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DB41BD2-5052-4F32-A8A1-EF508C3540D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1D3C76-F482-42EE-99FA-4CEB960AA1AF}" type="datetimeFigureOut">
              <a:rPr lang="zh-CN" altLang="en-US" smtClean="0"/>
              <a:t>2020/8/14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B41BD2-5052-4F32-A8A1-EF508C3540D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1.emf"/></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openxmlformats.org/officeDocument/2006/relationships/hyperlink" Target="https://blog.csdn.net/u013982921/article/details/93622716" TargetMode="External"/><Relationship Id="rId13" Type="http://schemas.openxmlformats.org/officeDocument/2006/relationships/hyperlink" Target="https://blog.csdn.net/m0_37556444/article/details/82833066" TargetMode="External"/><Relationship Id="rId18" Type="http://schemas.openxmlformats.org/officeDocument/2006/relationships/hyperlink" Target="https://help.aliyun.com/document_detail/29532.html?spm=a2c4g.11174283.6.547.22d7537cBQmFC3" TargetMode="External"/><Relationship Id="rId3" Type="http://schemas.openxmlformats.org/officeDocument/2006/relationships/hyperlink" Target="http://t.cn/RQs9iTw" TargetMode="External"/><Relationship Id="rId7" Type="http://schemas.openxmlformats.org/officeDocument/2006/relationships/hyperlink" Target="https://blog.csdn.net/u011277123/article/details/88994535" TargetMode="External"/><Relationship Id="rId12" Type="http://schemas.openxmlformats.org/officeDocument/2006/relationships/hyperlink" Target="https://www.pianshen.com/article/165327680/" TargetMode="External"/><Relationship Id="rId17" Type="http://schemas.openxmlformats.org/officeDocument/2006/relationships/hyperlink" Target="https://www.cnblogs.com/jajian/p/9973555.html" TargetMode="External"/><Relationship Id="rId2" Type="http://schemas.openxmlformats.org/officeDocument/2006/relationships/notesSlide" Target="../notesSlides/notesSlide39.xml"/><Relationship Id="rId16" Type="http://schemas.openxmlformats.org/officeDocument/2006/relationships/hyperlink" Target="https://www.jianshu.com/p/e0434a421c03" TargetMode="External"/><Relationship Id="rId1" Type="http://schemas.openxmlformats.org/officeDocument/2006/relationships/slideLayout" Target="../slideLayouts/slideLayout13.xml"/><Relationship Id="rId6" Type="http://schemas.openxmlformats.org/officeDocument/2006/relationships/hyperlink" Target="https://zhuanlan.zhihu.com/p/161897111" TargetMode="External"/><Relationship Id="rId11" Type="http://schemas.openxmlformats.org/officeDocument/2006/relationships/hyperlink" Target="https://prometheus.io/docs/introduction/overview/" TargetMode="External"/><Relationship Id="rId5" Type="http://schemas.openxmlformats.org/officeDocument/2006/relationships/hyperlink" Target="https://36kr.com/p/1722038632449" TargetMode="External"/><Relationship Id="rId15" Type="http://schemas.openxmlformats.org/officeDocument/2006/relationships/hyperlink" Target="https://github.com/alibaba/Sentinel/wiki/%E4%BB%8B%E7%BB%8D" TargetMode="External"/><Relationship Id="rId10" Type="http://schemas.openxmlformats.org/officeDocument/2006/relationships/hyperlink" Target="https://blog.csdn.net/forezp/article/details/70162074" TargetMode="External"/><Relationship Id="rId4" Type="http://schemas.openxmlformats.org/officeDocument/2006/relationships/hyperlink" Target="https://spring.io/projects/spring-cloud" TargetMode="External"/><Relationship Id="rId9" Type="http://schemas.openxmlformats.org/officeDocument/2006/relationships/hyperlink" Target="https://www.jdon.com/artichect/raft.html" TargetMode="External"/><Relationship Id="rId14" Type="http://schemas.openxmlformats.org/officeDocument/2006/relationships/hyperlink" Target="https://blog.csdn.net/manzhizhen/article/details/80296655"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1"/>
          <p:cNvSpPr txBox="1">
            <a:spLocks/>
          </p:cNvSpPr>
          <p:nvPr/>
        </p:nvSpPr>
        <p:spPr>
          <a:xfrm>
            <a:off x="2930013" y="2436660"/>
            <a:ext cx="6626942" cy="761680"/>
          </a:xfrm>
          <a:prstGeom prst="rect">
            <a:avLst/>
          </a:prstGeom>
        </p:spPr>
        <p:txBody>
          <a:bodyPr/>
          <a:lstStyle>
            <a:lvl1pPr algn="ctr" defTabSz="1219170" rtl="0" eaLnBrk="1" latinLnBrk="0" hangingPunct="1">
              <a:spcBef>
                <a:spcPct val="0"/>
              </a:spcBef>
              <a:buNone/>
              <a:defRPr sz="4400" kern="1200">
                <a:solidFill>
                  <a:schemeClr val="bg1"/>
                </a:solidFill>
                <a:latin typeface="方正粗倩简体" panose="03000509000000000000" pitchFamily="65" charset="-122"/>
                <a:ea typeface="方正粗倩简体" panose="03000509000000000000" pitchFamily="65" charset="-122"/>
                <a:cs typeface="+mj-cs"/>
              </a:defRPr>
            </a:lvl1pPr>
          </a:lstStyle>
          <a:p>
            <a:pPr algn="dist"/>
            <a:r>
              <a:rPr lang="zh-CN" altLang="zh-CN" sz="3600" b="1" dirty="0">
                <a:solidFill>
                  <a:srgbClr val="404040"/>
                </a:solidFill>
                <a:latin typeface="微软雅黑"/>
                <a:ea typeface="微软雅黑"/>
              </a:rPr>
              <a:t>微服务技术剖析及服务治理</a:t>
            </a:r>
          </a:p>
          <a:p>
            <a:pPr algn="dist"/>
            <a:endPar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标题 31"/>
          <p:cNvSpPr txBox="1">
            <a:spLocks/>
          </p:cNvSpPr>
          <p:nvPr/>
        </p:nvSpPr>
        <p:spPr>
          <a:xfrm>
            <a:off x="2533651" y="3773684"/>
            <a:ext cx="7124700" cy="369332"/>
          </a:xfrm>
          <a:prstGeom prst="rect">
            <a:avLst/>
          </a:prstGeom>
        </p:spPr>
        <p:txBody>
          <a:bodyPr anchor="ctr">
            <a:spAutoFit/>
          </a:bodyPr>
          <a:lstStyle>
            <a:lvl1pPr algn="ctr" defTabSz="1219170" rtl="0" eaLnBrk="1" latinLnBrk="0" hangingPunct="1">
              <a:spcBef>
                <a:spcPct val="0"/>
              </a:spcBef>
              <a:buNone/>
              <a:defRPr sz="4400" kern="1200">
                <a:solidFill>
                  <a:schemeClr val="bg1"/>
                </a:solidFill>
                <a:latin typeface="方正粗倩简体" panose="03000509000000000000" pitchFamily="65" charset="-122"/>
                <a:ea typeface="方正粗倩简体" panose="03000509000000000000" pitchFamily="65" charset="-122"/>
                <a:cs typeface="+mj-cs"/>
              </a:defRPr>
            </a:lvl1pPr>
          </a:lstStyle>
          <a:p>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研发一部   韩宁</a:t>
            </a:r>
          </a:p>
        </p:txBody>
      </p:sp>
      <p:sp>
        <p:nvSpPr>
          <p:cNvPr id="6" name="标题 31"/>
          <p:cNvSpPr txBox="1">
            <a:spLocks/>
          </p:cNvSpPr>
          <p:nvPr/>
        </p:nvSpPr>
        <p:spPr>
          <a:xfrm>
            <a:off x="2533651" y="4173794"/>
            <a:ext cx="7124700" cy="369332"/>
          </a:xfrm>
          <a:prstGeom prst="rect">
            <a:avLst/>
          </a:prstGeom>
        </p:spPr>
        <p:txBody>
          <a:bodyPr anchor="ctr">
            <a:spAutoFit/>
          </a:bodyPr>
          <a:lstStyle>
            <a:lvl1pPr algn="ctr" defTabSz="1219170" rtl="0" eaLnBrk="1" latinLnBrk="0" hangingPunct="1">
              <a:spcBef>
                <a:spcPct val="0"/>
              </a:spcBef>
              <a:buNone/>
              <a:defRPr sz="4400" kern="1200">
                <a:solidFill>
                  <a:schemeClr val="bg1"/>
                </a:solidFill>
                <a:latin typeface="方正粗倩简体" panose="03000509000000000000" pitchFamily="65" charset="-122"/>
                <a:ea typeface="方正粗倩简体" panose="03000509000000000000" pitchFamily="65" charset="-122"/>
                <a:cs typeface="+mj-cs"/>
              </a:defRPr>
            </a:lvl1pPr>
          </a:lstStyle>
          <a:p>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2020</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8</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月</a:t>
            </a:r>
          </a:p>
        </p:txBody>
      </p:sp>
      <p:cxnSp>
        <p:nvCxnSpPr>
          <p:cNvPr id="5" name="直接连接符 4"/>
          <p:cNvCxnSpPr>
            <a:cxnSpLocks/>
          </p:cNvCxnSpPr>
          <p:nvPr/>
        </p:nvCxnSpPr>
        <p:spPr>
          <a:xfrm>
            <a:off x="2930013" y="3198340"/>
            <a:ext cx="672833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8704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chor="ctr"/>
          <a:lstStyle/>
          <a:p>
            <a:r>
              <a:rPr lang="zh-CN" sz="2800" b="1" dirty="0">
                <a:solidFill>
                  <a:srgbClr val="C22630"/>
                </a:solidFill>
                <a:latin typeface="微软雅黑"/>
                <a:ea typeface="微软雅黑"/>
              </a:rPr>
              <a:t>研一微服务架构简介 </a:t>
            </a:r>
            <a:r>
              <a:rPr lang="en-US" sz="2800" b="1" dirty="0">
                <a:solidFill>
                  <a:srgbClr val="C22630"/>
                </a:solidFill>
                <a:latin typeface="微软雅黑"/>
                <a:ea typeface="微软雅黑"/>
              </a:rPr>
              <a:t>– </a:t>
            </a:r>
            <a:r>
              <a:rPr lang="zh-CN" altLang="en-US" sz="2800" b="1" dirty="0">
                <a:solidFill>
                  <a:srgbClr val="C22630"/>
                </a:solidFill>
                <a:latin typeface="微软雅黑"/>
                <a:ea typeface="微软雅黑"/>
              </a:rPr>
              <a:t>微服务相关</a:t>
            </a:r>
            <a:r>
              <a:rPr lang="en-US" altLang="zh-CN" dirty="0" err="1"/>
              <a:t>技术体系</a:t>
            </a:r>
            <a:endParaRPr lang="en-US" sz="2800" b="1" dirty="0">
              <a:solidFill>
                <a:srgbClr val="C22630"/>
              </a:solidFill>
              <a:latin typeface="微软雅黑"/>
              <a:ea typeface="微软雅黑"/>
            </a:endParaRPr>
          </a:p>
        </p:txBody>
      </p:sp>
      <p:graphicFrame>
        <p:nvGraphicFramePr>
          <p:cNvPr id="3" name="表格 2"/>
          <p:cNvGraphicFramePr>
            <a:graphicFrameLocks noGrp="1"/>
          </p:cNvGraphicFramePr>
          <p:nvPr>
            <p:extLst>
              <p:ext uri="{D42A27DB-BD31-4B8C-83A1-F6EECF244321}">
                <p14:modId xmlns:p14="http://schemas.microsoft.com/office/powerpoint/2010/main" val="833671719"/>
              </p:ext>
            </p:extLst>
          </p:nvPr>
        </p:nvGraphicFramePr>
        <p:xfrm>
          <a:off x="831274" y="1052734"/>
          <a:ext cx="10664042" cy="4873274"/>
        </p:xfrm>
        <a:graphic>
          <a:graphicData uri="http://schemas.openxmlformats.org/drawingml/2006/table">
            <a:tbl>
              <a:tblPr/>
              <a:tblGrid>
                <a:gridCol w="1799037">
                  <a:extLst>
                    <a:ext uri="{9D8B030D-6E8A-4147-A177-3AD203B41FA5}">
                      <a16:colId xmlns:a16="http://schemas.microsoft.com/office/drawing/2014/main" val="20000"/>
                    </a:ext>
                  </a:extLst>
                </a:gridCol>
                <a:gridCol w="1546578">
                  <a:extLst>
                    <a:ext uri="{9D8B030D-6E8A-4147-A177-3AD203B41FA5}">
                      <a16:colId xmlns:a16="http://schemas.microsoft.com/office/drawing/2014/main" val="20001"/>
                    </a:ext>
                  </a:extLst>
                </a:gridCol>
                <a:gridCol w="2370667">
                  <a:extLst>
                    <a:ext uri="{9D8B030D-6E8A-4147-A177-3AD203B41FA5}">
                      <a16:colId xmlns:a16="http://schemas.microsoft.com/office/drawing/2014/main" val="20002"/>
                    </a:ext>
                  </a:extLst>
                </a:gridCol>
                <a:gridCol w="3014133">
                  <a:extLst>
                    <a:ext uri="{9D8B030D-6E8A-4147-A177-3AD203B41FA5}">
                      <a16:colId xmlns:a16="http://schemas.microsoft.com/office/drawing/2014/main" val="3470638682"/>
                    </a:ext>
                  </a:extLst>
                </a:gridCol>
                <a:gridCol w="1933627">
                  <a:extLst>
                    <a:ext uri="{9D8B030D-6E8A-4147-A177-3AD203B41FA5}">
                      <a16:colId xmlns:a16="http://schemas.microsoft.com/office/drawing/2014/main" val="302576363"/>
                    </a:ext>
                  </a:extLst>
                </a:gridCol>
              </a:tblGrid>
              <a:tr h="463640">
                <a:tc>
                  <a:txBody>
                    <a:bodyPr/>
                    <a:lstStyle/>
                    <a:p>
                      <a:pPr algn="l" rtl="0" fontAlgn="t"/>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altLang="zh-CN" sz="1600" b="1" dirty="0">
                          <a:solidFill>
                            <a:srgbClr val="000000"/>
                          </a:solidFill>
                          <a:effectLst/>
                          <a:latin typeface="微软雅黑" panose="020B0503020204020204" pitchFamily="34" charset="-122"/>
                          <a:ea typeface="微软雅黑" panose="020B0503020204020204" pitchFamily="34" charset="-122"/>
                        </a:rPr>
                        <a:t>Netflix</a:t>
                      </a:r>
                      <a:endParaRPr lang="en-US" sz="1600" b="1"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altLang="zh-CN" sz="1600" b="1" dirty="0">
                          <a:solidFill>
                            <a:srgbClr val="000000"/>
                          </a:solidFill>
                          <a:effectLst/>
                          <a:latin typeface="微软雅黑" panose="020B0503020204020204" pitchFamily="34" charset="-122"/>
                          <a:ea typeface="微软雅黑" panose="020B0503020204020204" pitchFamily="34" charset="-122"/>
                        </a:rPr>
                        <a:t>Alibaba</a:t>
                      </a:r>
                      <a:endParaRPr lang="en-US" sz="1600" b="1"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zh-CN" sz="1600" b="1" dirty="0">
                          <a:solidFill>
                            <a:srgbClr val="000000"/>
                          </a:solidFill>
                          <a:effectLst/>
                          <a:latin typeface="微软雅黑" panose="020B0503020204020204" pitchFamily="34" charset="-122"/>
                          <a:ea typeface="微软雅黑" panose="020B0503020204020204" pitchFamily="34" charset="-122"/>
                        </a:rPr>
                        <a:t>Spring Cloud</a:t>
                      </a:r>
                      <a:r>
                        <a:rPr lang="zh-CN" altLang="en-US" sz="1600" b="1" dirty="0">
                          <a:solidFill>
                            <a:srgbClr val="000000"/>
                          </a:solidFill>
                          <a:effectLst/>
                          <a:latin typeface="微软雅黑" panose="020B0503020204020204" pitchFamily="34" charset="-122"/>
                          <a:ea typeface="微软雅黑" panose="020B0503020204020204" pitchFamily="34" charset="-122"/>
                        </a:rPr>
                        <a:t>其他主流技术</a:t>
                      </a:r>
                      <a:endParaRPr lang="en-US" altLang="zh-CN" sz="1600" b="1"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zh-CN" altLang="en-US" sz="1600" b="1" dirty="0">
                          <a:solidFill>
                            <a:srgbClr val="000000"/>
                          </a:solidFill>
                          <a:effectLst/>
                          <a:latin typeface="微软雅黑" panose="020B0503020204020204" pitchFamily="34" charset="-122"/>
                          <a:ea typeface="微软雅黑" panose="020B0503020204020204" pitchFamily="34" charset="-122"/>
                        </a:rPr>
                        <a:t>研一技术选型</a:t>
                      </a:r>
                      <a:endParaRPr lang="en-US" sz="1600" b="1"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518199">
                <a:tc>
                  <a:txBody>
                    <a:bodyPr/>
                    <a:lstStyle/>
                    <a:p>
                      <a:pPr algn="l" rtl="0" fontAlgn="t"/>
                      <a:r>
                        <a:rPr lang="zh-CN" altLang="en-US" sz="1600" b="1" dirty="0">
                          <a:solidFill>
                            <a:srgbClr val="000000"/>
                          </a:solidFill>
                          <a:effectLst/>
                          <a:latin typeface="微软雅黑" panose="020B0503020204020204" pitchFamily="34" charset="-122"/>
                          <a:ea typeface="微软雅黑" panose="020B0503020204020204" pitchFamily="34" charset="-122"/>
                        </a:rPr>
                        <a:t>服务注册</a:t>
                      </a:r>
                      <a:r>
                        <a:rPr lang="en-US" altLang="zh-CN" sz="1600" b="1" dirty="0">
                          <a:solidFill>
                            <a:srgbClr val="000000"/>
                          </a:solidFill>
                          <a:effectLst/>
                          <a:latin typeface="微软雅黑" panose="020B0503020204020204" pitchFamily="34" charset="-122"/>
                          <a:ea typeface="微软雅黑" panose="020B0503020204020204" pitchFamily="34" charset="-122"/>
                        </a:rPr>
                        <a:t>/</a:t>
                      </a:r>
                      <a:r>
                        <a:rPr lang="zh-CN" altLang="en-US" sz="1600" b="1" dirty="0">
                          <a:solidFill>
                            <a:srgbClr val="000000"/>
                          </a:solidFill>
                          <a:effectLst/>
                          <a:latin typeface="微软雅黑" panose="020B0503020204020204" pitchFamily="34" charset="-122"/>
                          <a:ea typeface="微软雅黑" panose="020B0503020204020204" pitchFamily="34" charset="-122"/>
                        </a:rPr>
                        <a:t>发现</a:t>
                      </a:r>
                      <a:endParaRPr lang="en-US" sz="1600" b="1"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sz="1600" b="0" dirty="0">
                          <a:solidFill>
                            <a:srgbClr val="000000"/>
                          </a:solidFill>
                          <a:effectLst/>
                          <a:latin typeface="微软雅黑" panose="020B0503020204020204" pitchFamily="34" charset="-122"/>
                          <a:ea typeface="微软雅黑" panose="020B0503020204020204" pitchFamily="34" charset="-122"/>
                        </a:rPr>
                        <a:t>Eureka</a:t>
                      </a: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altLang="zh-CN" sz="1600" b="0" dirty="0" err="1">
                          <a:solidFill>
                            <a:srgbClr val="000000"/>
                          </a:solidFill>
                          <a:effectLst/>
                          <a:latin typeface="微软雅黑" panose="020B0503020204020204" pitchFamily="34" charset="-122"/>
                          <a:ea typeface="微软雅黑" panose="020B0503020204020204" pitchFamily="34" charset="-122"/>
                        </a:rPr>
                        <a:t>Nacos</a:t>
                      </a:r>
                      <a:endParaRPr lang="en-US" altLang="zh-CN"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altLang="zh-CN" sz="1600" b="0" dirty="0" err="1">
                          <a:solidFill>
                            <a:srgbClr val="000000"/>
                          </a:solidFill>
                          <a:effectLst/>
                          <a:latin typeface="微软雅黑" panose="020B0503020204020204" pitchFamily="34" charset="-122"/>
                          <a:ea typeface="微软雅黑" panose="020B0503020204020204" pitchFamily="34" charset="-122"/>
                        </a:rPr>
                        <a:t>Zookeeper、Consul</a:t>
                      </a:r>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altLang="zh-CN" sz="1600" b="0" dirty="0">
                          <a:solidFill>
                            <a:srgbClr val="000000"/>
                          </a:solidFill>
                          <a:effectLst/>
                          <a:latin typeface="微软雅黑" panose="020B0503020204020204" pitchFamily="34" charset="-122"/>
                          <a:ea typeface="微软雅黑" panose="020B0503020204020204" pitchFamily="34" charset="-122"/>
                        </a:rPr>
                        <a:t>Consul</a:t>
                      </a: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94335">
                <a:tc>
                  <a:txBody>
                    <a:bodyPr/>
                    <a:lstStyle/>
                    <a:p>
                      <a:pPr algn="l" rtl="0" fontAlgn="t"/>
                      <a:r>
                        <a:rPr lang="zh-CN" altLang="en-US" sz="1600" b="1" dirty="0">
                          <a:solidFill>
                            <a:srgbClr val="000000"/>
                          </a:solidFill>
                          <a:effectLst/>
                          <a:latin typeface="微软雅黑" panose="020B0503020204020204" pitchFamily="34" charset="-122"/>
                          <a:ea typeface="微软雅黑" panose="020B0503020204020204" pitchFamily="34" charset="-122"/>
                        </a:rPr>
                        <a:t>分布式配置</a:t>
                      </a:r>
                      <a:endParaRPr lang="en-US" sz="1600" b="1"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altLang="zh-CN" sz="1600" b="0" dirty="0" err="1">
                          <a:solidFill>
                            <a:srgbClr val="000000"/>
                          </a:solidFill>
                          <a:effectLst/>
                          <a:latin typeface="微软雅黑" panose="020B0503020204020204" pitchFamily="34" charset="-122"/>
                          <a:ea typeface="微软雅黑" panose="020B0503020204020204" pitchFamily="34" charset="-122"/>
                        </a:rPr>
                        <a:t>Archaius</a:t>
                      </a:r>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altLang="zh-CN" sz="1600" b="0" dirty="0" err="1">
                          <a:solidFill>
                            <a:srgbClr val="000000"/>
                          </a:solidFill>
                          <a:effectLst/>
                          <a:latin typeface="微软雅黑" panose="020B0503020204020204" pitchFamily="34" charset="-122"/>
                          <a:ea typeface="微软雅黑" panose="020B0503020204020204" pitchFamily="34" charset="-122"/>
                        </a:rPr>
                        <a:t>Nacos</a:t>
                      </a:r>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zh-CN" sz="1600" b="0" dirty="0" err="1">
                          <a:solidFill>
                            <a:srgbClr val="000000"/>
                          </a:solidFill>
                          <a:effectLst/>
                          <a:latin typeface="微软雅黑" panose="020B0503020204020204" pitchFamily="34" charset="-122"/>
                          <a:ea typeface="微软雅黑" panose="020B0503020204020204" pitchFamily="34" charset="-122"/>
                        </a:rPr>
                        <a:t>Zookeeper、Consul</a:t>
                      </a:r>
                      <a:r>
                        <a:rPr lang="zh-CN" altLang="en-US" sz="1600" b="0" dirty="0">
                          <a:solidFill>
                            <a:srgbClr val="000000"/>
                          </a:solidFill>
                          <a:effectLst/>
                          <a:latin typeface="微软雅黑" panose="020B0503020204020204" pitchFamily="34" charset="-122"/>
                          <a:ea typeface="微软雅黑" panose="020B0503020204020204" pitchFamily="34" charset="-122"/>
                        </a:rPr>
                        <a:t>、</a:t>
                      </a:r>
                      <a:r>
                        <a:rPr lang="en-US" altLang="zh-CN" sz="1600" b="0" dirty="0">
                          <a:solidFill>
                            <a:srgbClr val="000000"/>
                          </a:solidFill>
                          <a:effectLst/>
                          <a:latin typeface="微软雅黑" panose="020B0503020204020204" pitchFamily="34" charset="-122"/>
                          <a:ea typeface="微软雅黑" panose="020B0503020204020204" pitchFamily="34" charset="-122"/>
                        </a:rPr>
                        <a:t>Spring Cloud Config</a:t>
                      </a: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altLang="zh-CN" sz="1600" b="0" dirty="0">
                          <a:solidFill>
                            <a:srgbClr val="000000"/>
                          </a:solidFill>
                          <a:effectLst/>
                          <a:latin typeface="微软雅黑" panose="020B0503020204020204" pitchFamily="34" charset="-122"/>
                          <a:ea typeface="微软雅黑" panose="020B0503020204020204" pitchFamily="34" charset="-122"/>
                        </a:rPr>
                        <a:t>Consul</a:t>
                      </a:r>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3755655020"/>
                  </a:ext>
                </a:extLst>
              </a:tr>
              <a:tr h="591850">
                <a:tc>
                  <a:txBody>
                    <a:bodyPr/>
                    <a:lstStyle/>
                    <a:p>
                      <a:pPr algn="l" rtl="0" fontAlgn="t"/>
                      <a:r>
                        <a:rPr lang="zh-CN" altLang="en-US" sz="1600" b="1" dirty="0">
                          <a:solidFill>
                            <a:srgbClr val="000000"/>
                          </a:solidFill>
                          <a:effectLst/>
                          <a:latin typeface="微软雅黑" panose="020B0503020204020204" pitchFamily="34" charset="-122"/>
                          <a:ea typeface="微软雅黑" panose="020B0503020204020204" pitchFamily="34" charset="-122"/>
                        </a:rPr>
                        <a:t>负载均衡</a:t>
                      </a:r>
                      <a:endParaRPr lang="en-US" sz="1600" b="1"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sz="1600" b="0" dirty="0">
                          <a:solidFill>
                            <a:srgbClr val="000000"/>
                          </a:solidFill>
                          <a:effectLst/>
                          <a:latin typeface="微软雅黑" panose="020B0503020204020204" pitchFamily="34" charset="-122"/>
                          <a:ea typeface="微软雅黑" panose="020B0503020204020204" pitchFamily="34" charset="-122"/>
                        </a:rPr>
                        <a:t>Ribbon</a:t>
                      </a: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sz="1600" b="0" dirty="0">
                          <a:solidFill>
                            <a:srgbClr val="000000"/>
                          </a:solidFill>
                          <a:effectLst/>
                          <a:latin typeface="微软雅黑" panose="020B0503020204020204" pitchFamily="34" charset="-122"/>
                          <a:ea typeface="微软雅黑" panose="020B0503020204020204" pitchFamily="34" charset="-122"/>
                        </a:rPr>
                        <a:t>Dubbo </a:t>
                      </a:r>
                      <a:r>
                        <a:rPr lang="en-US" altLang="zh-CN" sz="1600" b="0" dirty="0">
                          <a:solidFill>
                            <a:srgbClr val="000000"/>
                          </a:solidFill>
                          <a:effectLst/>
                          <a:latin typeface="微软雅黑" panose="020B0503020204020204" pitchFamily="34" charset="-122"/>
                          <a:ea typeface="微软雅黑" panose="020B0503020204020204" pitchFamily="34" charset="-122"/>
                        </a:rPr>
                        <a:t>LB</a:t>
                      </a:r>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altLang="zh-CN" sz="1600" b="0" dirty="0">
                          <a:solidFill>
                            <a:srgbClr val="000000"/>
                          </a:solidFill>
                          <a:effectLst/>
                          <a:latin typeface="微软雅黑" panose="020B0503020204020204" pitchFamily="34" charset="-122"/>
                          <a:ea typeface="微软雅黑" panose="020B0503020204020204" pitchFamily="34" charset="-122"/>
                        </a:rPr>
                        <a:t>Ribbon</a:t>
                      </a:r>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07682">
                <a:tc>
                  <a:txBody>
                    <a:bodyPr/>
                    <a:lstStyle/>
                    <a:p>
                      <a:pPr algn="l" rtl="0" fontAlgn="t"/>
                      <a:r>
                        <a:rPr lang="zh-CN" altLang="en-US" sz="1600" b="1" dirty="0">
                          <a:solidFill>
                            <a:srgbClr val="000000"/>
                          </a:solidFill>
                          <a:effectLst/>
                          <a:latin typeface="微软雅黑" panose="020B0503020204020204" pitchFamily="34" charset="-122"/>
                          <a:ea typeface="微软雅黑" panose="020B0503020204020204" pitchFamily="34" charset="-122"/>
                        </a:rPr>
                        <a:t>熔断降级</a:t>
                      </a:r>
                      <a:endParaRPr lang="en-US" sz="1600" b="1"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sz="1600" b="0" dirty="0" err="1">
                          <a:solidFill>
                            <a:srgbClr val="000000"/>
                          </a:solidFill>
                          <a:effectLst/>
                          <a:latin typeface="微软雅黑" panose="020B0503020204020204" pitchFamily="34" charset="-122"/>
                          <a:ea typeface="微软雅黑" panose="020B0503020204020204" pitchFamily="34" charset="-122"/>
                        </a:rPr>
                        <a:t>Hystrix</a:t>
                      </a:r>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fr-FR" sz="1600" b="0" dirty="0">
                          <a:solidFill>
                            <a:srgbClr val="000000"/>
                          </a:solidFill>
                          <a:effectLst/>
                          <a:latin typeface="微软雅黑" panose="020B0503020204020204" pitchFamily="34" charset="-122"/>
                          <a:ea typeface="微软雅黑" panose="020B0503020204020204" pitchFamily="34" charset="-122"/>
                        </a:rPr>
                        <a:t>Sentinel</a:t>
                      </a: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endParaRPr lang="fr-FR"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altLang="zh-CN" sz="1600" b="0" dirty="0" err="1">
                          <a:solidFill>
                            <a:srgbClr val="000000"/>
                          </a:solidFill>
                          <a:effectLst/>
                          <a:latin typeface="微软雅黑" panose="020B0503020204020204" pitchFamily="34" charset="-122"/>
                          <a:ea typeface="微软雅黑" panose="020B0503020204020204" pitchFamily="34" charset="-122"/>
                        </a:rPr>
                        <a:t>Hystrix</a:t>
                      </a:r>
                      <a:r>
                        <a:rPr lang="en-US" altLang="zh-CN" sz="1600" b="0" dirty="0">
                          <a:solidFill>
                            <a:srgbClr val="000000"/>
                          </a:solidFill>
                          <a:effectLst/>
                          <a:latin typeface="微软雅黑" panose="020B0503020204020204" pitchFamily="34" charset="-122"/>
                          <a:ea typeface="微软雅黑" panose="020B0503020204020204" pitchFamily="34" charset="-122"/>
                        </a:rPr>
                        <a:t> + </a:t>
                      </a:r>
                      <a:r>
                        <a:rPr lang="fr-FR" sz="1600" b="0" dirty="0">
                          <a:solidFill>
                            <a:srgbClr val="000000"/>
                          </a:solidFill>
                          <a:effectLst/>
                          <a:latin typeface="微软雅黑" panose="020B0503020204020204" pitchFamily="34" charset="-122"/>
                          <a:ea typeface="微软雅黑" panose="020B0503020204020204" pitchFamily="34" charset="-122"/>
                        </a:rPr>
                        <a:t>Sentinel</a:t>
                      </a: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51341">
                <a:tc>
                  <a:txBody>
                    <a:bodyPr/>
                    <a:lstStyle/>
                    <a:p>
                      <a:pPr algn="l" rtl="0" fontAlgn="t"/>
                      <a:r>
                        <a:rPr lang="zh-CN" altLang="en-US" sz="1600" b="1" dirty="0">
                          <a:solidFill>
                            <a:srgbClr val="000000"/>
                          </a:solidFill>
                          <a:effectLst/>
                          <a:latin typeface="微软雅黑" panose="020B0503020204020204" pitchFamily="34" charset="-122"/>
                          <a:ea typeface="微软雅黑" panose="020B0503020204020204" pitchFamily="34" charset="-122"/>
                        </a:rPr>
                        <a:t>服务调用</a:t>
                      </a:r>
                      <a:endParaRPr lang="en-US" sz="1600" b="1"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altLang="zh-CN" sz="1600" b="0" dirty="0">
                          <a:solidFill>
                            <a:srgbClr val="000000"/>
                          </a:solidFill>
                          <a:effectLst/>
                          <a:latin typeface="微软雅黑" panose="020B0503020204020204" pitchFamily="34" charset="-122"/>
                          <a:ea typeface="微软雅黑" panose="020B0503020204020204" pitchFamily="34" charset="-122"/>
                        </a:rPr>
                        <a:t>Feign</a:t>
                      </a:r>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sz="1600" b="0" dirty="0">
                          <a:solidFill>
                            <a:srgbClr val="000000"/>
                          </a:solidFill>
                          <a:effectLst/>
                          <a:latin typeface="微软雅黑" panose="020B0503020204020204" pitchFamily="34" charset="-122"/>
                          <a:ea typeface="微软雅黑" panose="020B0503020204020204" pitchFamily="34" charset="-122"/>
                        </a:rPr>
                        <a:t>Dubbo </a:t>
                      </a:r>
                      <a:r>
                        <a:rPr lang="en-US" altLang="zh-CN" sz="1600" b="0" dirty="0">
                          <a:solidFill>
                            <a:srgbClr val="000000"/>
                          </a:solidFill>
                          <a:effectLst/>
                          <a:latin typeface="微软雅黑" panose="020B0503020204020204" pitchFamily="34" charset="-122"/>
                          <a:ea typeface="微软雅黑" panose="020B0503020204020204" pitchFamily="34" charset="-122"/>
                        </a:rPr>
                        <a:t>RPC</a:t>
                      </a:r>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zh-CN" sz="1600" b="0" dirty="0">
                          <a:solidFill>
                            <a:srgbClr val="000000"/>
                          </a:solidFill>
                          <a:effectLst/>
                          <a:latin typeface="微软雅黑" panose="020B0503020204020204" pitchFamily="34" charset="-122"/>
                          <a:ea typeface="微软雅黑" panose="020B0503020204020204" pitchFamily="34" charset="-122"/>
                        </a:rPr>
                        <a:t>Open </a:t>
                      </a:r>
                      <a:r>
                        <a:rPr lang="en-US" altLang="zh-CN" sz="1600" b="0" dirty="0" err="1">
                          <a:solidFill>
                            <a:srgbClr val="000000"/>
                          </a:solidFill>
                          <a:effectLst/>
                          <a:latin typeface="微软雅黑" panose="020B0503020204020204" pitchFamily="34" charset="-122"/>
                          <a:ea typeface="微软雅黑" panose="020B0503020204020204" pitchFamily="34" charset="-122"/>
                        </a:rPr>
                        <a:t>Feign、RestTemplate</a:t>
                      </a:r>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altLang="zh-CN" sz="1600" b="0" dirty="0">
                          <a:solidFill>
                            <a:srgbClr val="000000"/>
                          </a:solidFill>
                          <a:effectLst/>
                          <a:latin typeface="微软雅黑" panose="020B0503020204020204" pitchFamily="34" charset="-122"/>
                          <a:ea typeface="微软雅黑" panose="020B0503020204020204" pitchFamily="34" charset="-122"/>
                        </a:rPr>
                        <a:t>Open Feign</a:t>
                      </a:r>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52450">
                <a:tc>
                  <a:txBody>
                    <a:bodyPr/>
                    <a:lstStyle/>
                    <a:p>
                      <a:pPr algn="l" rtl="0" fontAlgn="t"/>
                      <a:r>
                        <a:rPr lang="zh-CN" altLang="en-US" sz="1600" b="1" dirty="0">
                          <a:solidFill>
                            <a:srgbClr val="000000"/>
                          </a:solidFill>
                          <a:effectLst/>
                          <a:latin typeface="微软雅黑" panose="020B0503020204020204" pitchFamily="34" charset="-122"/>
                          <a:ea typeface="微软雅黑" panose="020B0503020204020204" pitchFamily="34" charset="-122"/>
                        </a:rPr>
                        <a:t>服务路由</a:t>
                      </a:r>
                      <a:endParaRPr lang="en-US" sz="1600" b="1"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altLang="zh-CN" sz="1600" b="0" dirty="0" err="1">
                          <a:solidFill>
                            <a:srgbClr val="000000"/>
                          </a:solidFill>
                          <a:effectLst/>
                          <a:latin typeface="微软雅黑" panose="020B0503020204020204" pitchFamily="34" charset="-122"/>
                          <a:ea typeface="微软雅黑" panose="020B0503020204020204" pitchFamily="34" charset="-122"/>
                        </a:rPr>
                        <a:t>Zuul</a:t>
                      </a:r>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altLang="zh-CN" sz="1600" b="0" dirty="0">
                          <a:solidFill>
                            <a:srgbClr val="000000"/>
                          </a:solidFill>
                          <a:effectLst/>
                          <a:latin typeface="微软雅黑" panose="020B0503020204020204" pitchFamily="34" charset="-122"/>
                          <a:ea typeface="微软雅黑" panose="020B0503020204020204" pitchFamily="34" charset="-122"/>
                        </a:rPr>
                        <a:t>Dubbo Proxy</a:t>
                      </a:r>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altLang="zh-CN" sz="1600" b="0" dirty="0">
                          <a:solidFill>
                            <a:srgbClr val="000000"/>
                          </a:solidFill>
                          <a:effectLst/>
                          <a:latin typeface="微软雅黑" panose="020B0503020204020204" pitchFamily="34" charset="-122"/>
                          <a:ea typeface="微软雅黑" panose="020B0503020204020204" pitchFamily="34" charset="-122"/>
                        </a:rPr>
                        <a:t>Spring Cloud Gateway</a:t>
                      </a:r>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altLang="zh-CN" sz="1600" b="0" dirty="0" err="1">
                          <a:solidFill>
                            <a:srgbClr val="000000"/>
                          </a:solidFill>
                          <a:effectLst/>
                          <a:latin typeface="微软雅黑" panose="020B0503020204020204" pitchFamily="34" charset="-122"/>
                          <a:ea typeface="微软雅黑" panose="020B0503020204020204" pitchFamily="34" charset="-122"/>
                        </a:rPr>
                        <a:t>Zuul</a:t>
                      </a:r>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94840361"/>
                  </a:ext>
                </a:extLst>
              </a:tr>
              <a:tr h="315087">
                <a:tc>
                  <a:txBody>
                    <a:bodyPr/>
                    <a:lstStyle/>
                    <a:p>
                      <a:pPr algn="l" rtl="0" fontAlgn="t"/>
                      <a:r>
                        <a:rPr lang="zh-CN" altLang="en-US" sz="1600" b="1" dirty="0">
                          <a:solidFill>
                            <a:srgbClr val="000000"/>
                          </a:solidFill>
                          <a:effectLst/>
                          <a:latin typeface="微软雅黑" panose="020B0503020204020204" pitchFamily="34" charset="-122"/>
                          <a:ea typeface="微软雅黑" panose="020B0503020204020204" pitchFamily="34" charset="-122"/>
                        </a:rPr>
                        <a:t>链路追踪</a:t>
                      </a:r>
                      <a:endParaRPr lang="en-US" sz="1600" b="1"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zh-CN" altLang="en-US" sz="1600" b="0" dirty="0">
                          <a:solidFill>
                            <a:srgbClr val="000000"/>
                          </a:solidFill>
                          <a:effectLst/>
                          <a:latin typeface="微软雅黑" panose="020B0503020204020204" pitchFamily="34" charset="-122"/>
                          <a:ea typeface="微软雅黑" panose="020B0503020204020204" pitchFamily="34" charset="-122"/>
                        </a:rPr>
                        <a:t>阿里云</a:t>
                      </a:r>
                      <a:r>
                        <a:rPr lang="en-US" altLang="zh-CN" sz="1600" b="0" dirty="0">
                          <a:solidFill>
                            <a:srgbClr val="000000"/>
                          </a:solidFill>
                          <a:effectLst/>
                          <a:latin typeface="微软雅黑" panose="020B0503020204020204" pitchFamily="34" charset="-122"/>
                          <a:ea typeface="微软雅黑" panose="020B0503020204020204" pitchFamily="34" charset="-122"/>
                        </a:rPr>
                        <a:t>Tracing Analysis</a:t>
                      </a:r>
                      <a:r>
                        <a:rPr lang="zh-CN" altLang="en-US" sz="1600" b="0" dirty="0">
                          <a:solidFill>
                            <a:srgbClr val="000000"/>
                          </a:solidFill>
                          <a:effectLst/>
                          <a:latin typeface="微软雅黑" panose="020B0503020204020204" pitchFamily="34" charset="-122"/>
                          <a:ea typeface="微软雅黑" panose="020B0503020204020204" pitchFamily="34" charset="-122"/>
                        </a:rPr>
                        <a:t>（收费）</a:t>
                      </a:r>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altLang="zh-CN" sz="1600" b="0" dirty="0">
                          <a:solidFill>
                            <a:srgbClr val="000000"/>
                          </a:solidFill>
                          <a:effectLst/>
                          <a:latin typeface="微软雅黑" panose="020B0503020204020204" pitchFamily="34" charset="-122"/>
                          <a:ea typeface="微软雅黑" panose="020B0503020204020204" pitchFamily="34" charset="-122"/>
                        </a:rPr>
                        <a:t>Spring Cloud Sleuth</a:t>
                      </a:r>
                      <a:r>
                        <a:rPr lang="zh-CN" altLang="en-US" sz="1600" b="0" dirty="0">
                          <a:solidFill>
                            <a:srgbClr val="000000"/>
                          </a:solidFill>
                          <a:effectLst/>
                          <a:latin typeface="微软雅黑" panose="020B0503020204020204" pitchFamily="34" charset="-122"/>
                          <a:ea typeface="微软雅黑" panose="020B0503020204020204" pitchFamily="34" charset="-122"/>
                        </a:rPr>
                        <a:t>、</a:t>
                      </a:r>
                      <a:r>
                        <a:rPr lang="en-US" altLang="zh-CN" sz="1600" b="0" dirty="0" err="1">
                          <a:solidFill>
                            <a:srgbClr val="000000"/>
                          </a:solidFill>
                          <a:effectLst/>
                          <a:latin typeface="微软雅黑" panose="020B0503020204020204" pitchFamily="34" charset="-122"/>
                          <a:ea typeface="微软雅黑" panose="020B0503020204020204" pitchFamily="34" charset="-122"/>
                        </a:rPr>
                        <a:t>Zipkin</a:t>
                      </a:r>
                      <a:r>
                        <a:rPr lang="zh-CN" altLang="en-US" sz="1600" b="0" dirty="0">
                          <a:solidFill>
                            <a:srgbClr val="000000"/>
                          </a:solidFill>
                          <a:effectLst/>
                          <a:latin typeface="微软雅黑" panose="020B0503020204020204" pitchFamily="34" charset="-122"/>
                          <a:ea typeface="微软雅黑" panose="020B0503020204020204" pitchFamily="34" charset="-122"/>
                        </a:rPr>
                        <a:t>、</a:t>
                      </a:r>
                      <a:r>
                        <a:rPr lang="en-US" altLang="zh-CN" sz="1600" b="0" dirty="0">
                          <a:solidFill>
                            <a:srgbClr val="000000"/>
                          </a:solidFill>
                          <a:effectLst/>
                          <a:latin typeface="微软雅黑" panose="020B0503020204020204" pitchFamily="34" charset="-122"/>
                          <a:ea typeface="微软雅黑" panose="020B0503020204020204" pitchFamily="34" charset="-122"/>
                        </a:rPr>
                        <a:t>CAT</a:t>
                      </a:r>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altLang="zh-CN" sz="1600" b="0" dirty="0">
                          <a:solidFill>
                            <a:srgbClr val="000000"/>
                          </a:solidFill>
                          <a:effectLst/>
                          <a:latin typeface="微软雅黑" panose="020B0503020204020204" pitchFamily="34" charset="-122"/>
                          <a:ea typeface="微软雅黑" panose="020B0503020204020204" pitchFamily="34" charset="-122"/>
                        </a:rPr>
                        <a:t>Spring Cloud </a:t>
                      </a:r>
                      <a:r>
                        <a:rPr lang="en-US" altLang="zh-CN" sz="1600" b="0" dirty="0" err="1">
                          <a:solidFill>
                            <a:srgbClr val="000000"/>
                          </a:solidFill>
                          <a:effectLst/>
                          <a:latin typeface="微软雅黑" panose="020B0503020204020204" pitchFamily="34" charset="-122"/>
                          <a:ea typeface="微软雅黑" panose="020B0503020204020204" pitchFamily="34" charset="-122"/>
                        </a:rPr>
                        <a:t>Sleuth+Zipkin</a:t>
                      </a:r>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15087">
                <a:tc>
                  <a:txBody>
                    <a:bodyPr/>
                    <a:lstStyle/>
                    <a:p>
                      <a:pPr algn="l" rtl="0" fontAlgn="t"/>
                      <a:r>
                        <a:rPr lang="zh-CN" altLang="en-US" sz="1600" b="1" dirty="0">
                          <a:solidFill>
                            <a:srgbClr val="000000"/>
                          </a:solidFill>
                          <a:effectLst/>
                          <a:latin typeface="微软雅黑" panose="020B0503020204020204" pitchFamily="34" charset="-122"/>
                          <a:ea typeface="微软雅黑" panose="020B0503020204020204" pitchFamily="34" charset="-122"/>
                        </a:rPr>
                        <a:t>分布式消息</a:t>
                      </a:r>
                      <a:endParaRPr lang="en-US" sz="1600" b="1"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altLang="zh-CN" sz="1600" b="0" dirty="0">
                          <a:solidFill>
                            <a:srgbClr val="000000"/>
                          </a:solidFill>
                          <a:effectLst/>
                          <a:latin typeface="微软雅黑" panose="020B0503020204020204" pitchFamily="34" charset="-122"/>
                          <a:ea typeface="微软雅黑" panose="020B0503020204020204" pitchFamily="34" charset="-122"/>
                        </a:rPr>
                        <a:t>Rocket MQ</a:t>
                      </a:r>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altLang="zh-CN" sz="1600" b="0" dirty="0">
                          <a:solidFill>
                            <a:srgbClr val="000000"/>
                          </a:solidFill>
                          <a:effectLst/>
                          <a:latin typeface="微软雅黑" panose="020B0503020204020204" pitchFamily="34" charset="-122"/>
                          <a:ea typeface="微软雅黑" panose="020B0503020204020204" pitchFamily="34" charset="-122"/>
                        </a:rPr>
                        <a:t>Kafka</a:t>
                      </a:r>
                      <a:r>
                        <a:rPr lang="zh-CN" altLang="en-US" sz="1600" b="0" dirty="0">
                          <a:solidFill>
                            <a:srgbClr val="000000"/>
                          </a:solidFill>
                          <a:effectLst/>
                          <a:latin typeface="微软雅黑" panose="020B0503020204020204" pitchFamily="34" charset="-122"/>
                          <a:ea typeface="微软雅黑" panose="020B0503020204020204" pitchFamily="34" charset="-122"/>
                        </a:rPr>
                        <a:t>、</a:t>
                      </a:r>
                      <a:r>
                        <a:rPr lang="en-US" altLang="zh-CN" sz="1600" b="0" dirty="0">
                          <a:solidFill>
                            <a:srgbClr val="000000"/>
                          </a:solidFill>
                          <a:effectLst/>
                          <a:latin typeface="微软雅黑" panose="020B0503020204020204" pitchFamily="34" charset="-122"/>
                          <a:ea typeface="微软雅黑" panose="020B0503020204020204" pitchFamily="34" charset="-122"/>
                        </a:rPr>
                        <a:t>RabbitMQ</a:t>
                      </a:r>
                      <a:r>
                        <a:rPr lang="zh-CN" altLang="en-US" sz="1600" b="0" dirty="0">
                          <a:solidFill>
                            <a:srgbClr val="000000"/>
                          </a:solidFill>
                          <a:effectLst/>
                          <a:latin typeface="微软雅黑" panose="020B0503020204020204" pitchFamily="34" charset="-122"/>
                          <a:ea typeface="微软雅黑" panose="020B0503020204020204" pitchFamily="34" charset="-122"/>
                        </a:rPr>
                        <a:t>、</a:t>
                      </a:r>
                      <a:r>
                        <a:rPr lang="en-US" altLang="zh-CN" sz="1600" b="0" dirty="0">
                          <a:solidFill>
                            <a:srgbClr val="000000"/>
                          </a:solidFill>
                          <a:effectLst/>
                          <a:latin typeface="微软雅黑" panose="020B0503020204020204" pitchFamily="34" charset="-122"/>
                          <a:ea typeface="微软雅黑" panose="020B0503020204020204" pitchFamily="34" charset="-122"/>
                        </a:rPr>
                        <a:t>ActiveMQ</a:t>
                      </a:r>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altLang="zh-CN" sz="1600" b="0" dirty="0" err="1">
                          <a:solidFill>
                            <a:srgbClr val="000000"/>
                          </a:solidFill>
                          <a:effectLst/>
                          <a:latin typeface="微软雅黑" panose="020B0503020204020204" pitchFamily="34" charset="-122"/>
                          <a:ea typeface="微软雅黑" panose="020B0503020204020204" pitchFamily="34" charset="-122"/>
                        </a:rPr>
                        <a:t>RocketMQ</a:t>
                      </a:r>
                      <a:endParaRPr lang="en-US" sz="1600" b="0" dirty="0">
                        <a:solidFill>
                          <a:srgbClr val="000000"/>
                        </a:solidFill>
                        <a:effectLst/>
                        <a:latin typeface="微软雅黑" panose="020B0503020204020204" pitchFamily="34" charset="-122"/>
                        <a:ea typeface="微软雅黑" panose="020B0503020204020204" pitchFamily="34" charset="-122"/>
                      </a:endParaRPr>
                    </a:p>
                  </a:txBody>
                  <a:tcPr marL="75023" marR="75023" marT="37512" marB="37512">
                    <a:lnL w="6350" cap="flat" cmpd="sng" algn="ctr">
                      <a:solidFill>
                        <a:srgbClr val="CACACA"/>
                      </a:solidFill>
                      <a:prstDash val="solid"/>
                      <a:round/>
                      <a:headEnd type="none" w="med" len="med"/>
                      <a:tailEnd type="none" w="med" len="med"/>
                    </a:lnL>
                    <a:lnR w="6350" cap="flat" cmpd="sng" algn="ctr">
                      <a:solidFill>
                        <a:srgbClr val="CACACA"/>
                      </a:solidFill>
                      <a:prstDash val="solid"/>
                      <a:round/>
                      <a:headEnd type="none" w="med" len="med"/>
                      <a:tailEnd type="none" w="med" len="med"/>
                    </a:lnR>
                    <a:lnT w="6350" cap="flat" cmpd="sng" algn="ctr">
                      <a:solidFill>
                        <a:srgbClr val="CACACA"/>
                      </a:solidFill>
                      <a:prstDash val="solid"/>
                      <a:round/>
                      <a:headEnd type="none" w="med" len="med"/>
                      <a:tailEnd type="none" w="med" len="med"/>
                    </a:lnT>
                    <a:lnB w="635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4292769342"/>
                  </a:ext>
                </a:extLst>
              </a:tr>
            </a:tbl>
          </a:graphicData>
        </a:graphic>
      </p:graphicFrame>
    </p:spTree>
    <p:extLst>
      <p:ext uri="{BB962C8B-B14F-4D97-AF65-F5344CB8AC3E}">
        <p14:creationId xmlns:p14="http://schemas.microsoft.com/office/powerpoint/2010/main" val="2353056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sz="2800" b="1" dirty="0">
                <a:solidFill>
                  <a:srgbClr val="C22630"/>
                </a:solidFill>
                <a:latin typeface="微软雅黑"/>
                <a:ea typeface="微软雅黑"/>
              </a:rPr>
              <a:t>研一微服务架构简介 </a:t>
            </a:r>
            <a:r>
              <a:rPr lang="en-US" sz="2800" b="1" dirty="0">
                <a:solidFill>
                  <a:srgbClr val="C22630"/>
                </a:solidFill>
                <a:latin typeface="微软雅黑"/>
                <a:ea typeface="微软雅黑"/>
              </a:rPr>
              <a:t>– </a:t>
            </a:r>
            <a:r>
              <a:rPr lang="zh-CN" altLang="en-US" sz="2800" b="1" dirty="0">
                <a:solidFill>
                  <a:srgbClr val="C22630"/>
                </a:solidFill>
                <a:latin typeface="微软雅黑"/>
                <a:ea typeface="微软雅黑"/>
              </a:rPr>
              <a:t>研一微服务</a:t>
            </a:r>
            <a:r>
              <a:rPr lang="en-US" sz="2800" b="1" dirty="0" err="1">
                <a:solidFill>
                  <a:srgbClr val="C22630"/>
                </a:solidFill>
                <a:latin typeface="微软雅黑"/>
                <a:ea typeface="微软雅黑"/>
              </a:rPr>
              <a:t>架构</a:t>
            </a:r>
            <a:endParaRPr lang="en-US" sz="2800" b="1" dirty="0">
              <a:solidFill>
                <a:srgbClr val="C22630"/>
              </a:solidFill>
              <a:latin typeface="微软雅黑"/>
              <a:ea typeface="微软雅黑"/>
            </a:endParaRP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6" name="图片 5">
            <a:extLst>
              <a:ext uri="{FF2B5EF4-FFF2-40B4-BE49-F238E27FC236}">
                <a16:creationId xmlns:a16="http://schemas.microsoft.com/office/drawing/2014/main" id="{92B6B8AA-E1DF-4951-B2CE-EB49F99BDA65}"/>
              </a:ext>
            </a:extLst>
          </p:cNvPr>
          <p:cNvPicPr>
            <a:picLocks noChangeAspect="1"/>
          </p:cNvPicPr>
          <p:nvPr/>
        </p:nvPicPr>
        <p:blipFill>
          <a:blip r:embed="rId3"/>
          <a:stretch>
            <a:fillRect/>
          </a:stretch>
        </p:blipFill>
        <p:spPr>
          <a:xfrm>
            <a:off x="1069705" y="859809"/>
            <a:ext cx="8536337" cy="562133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p:nvPr/>
        </p:nvSpPr>
        <p:spPr>
          <a:xfrm>
            <a:off x="609600" y="3013502"/>
            <a:ext cx="10972800" cy="830997"/>
          </a:xfrm>
          <a:prstGeom prst="rect">
            <a:avLst/>
          </a:prstGeom>
        </p:spPr>
        <p:txBody>
          <a:bodyPr/>
          <a:lstStyle>
            <a:lvl1pPr marL="457178" lvl="0" indent="-457178" algn="l" defTabSz="1219140">
              <a:spcBef>
                <a:spcPct val="20000"/>
              </a:spcBef>
              <a:buFont typeface="Arial" charset="0"/>
              <a:buChar char="•"/>
              <a:defRPr sz="4267" kern="1200">
                <a:solidFill>
                  <a:schemeClr val="tx1"/>
                </a:solidFill>
                <a:latin typeface="Calibri"/>
                <a:ea typeface="宋体"/>
              </a:defRPr>
            </a:lvl1pPr>
            <a:lvl2pPr marL="990550" lvl="1" indent="-380981" algn="l" defTabSz="1219140">
              <a:spcBef>
                <a:spcPct val="20000"/>
              </a:spcBef>
              <a:buFont typeface="Arial" charset="0"/>
              <a:buChar char="–"/>
              <a:defRPr sz="3733" kern="1200">
                <a:solidFill>
                  <a:schemeClr val="tx1"/>
                </a:solidFill>
                <a:latin typeface="Calibri"/>
                <a:ea typeface="宋体"/>
              </a:defRPr>
            </a:lvl2pPr>
            <a:lvl3pPr marL="1523925" lvl="2" indent="-304784" algn="l" defTabSz="1219140">
              <a:spcBef>
                <a:spcPct val="20000"/>
              </a:spcBef>
              <a:buFont typeface="Arial" charset="0"/>
              <a:buChar char="•"/>
              <a:defRPr sz="3200" kern="1200">
                <a:solidFill>
                  <a:schemeClr val="tx1"/>
                </a:solidFill>
                <a:latin typeface="Calibri"/>
                <a:ea typeface="宋体"/>
              </a:defRPr>
            </a:lvl3pPr>
            <a:lvl4pPr marL="2133493" lvl="3" indent="-304784" algn="l" defTabSz="1219140">
              <a:spcBef>
                <a:spcPct val="20000"/>
              </a:spcBef>
              <a:buFont typeface="Arial" charset="0"/>
              <a:buChar char="–"/>
              <a:defRPr sz="2667" kern="1200">
                <a:solidFill>
                  <a:schemeClr val="tx1"/>
                </a:solidFill>
                <a:latin typeface="Calibri"/>
                <a:ea typeface="宋体"/>
              </a:defRPr>
            </a:lvl4pPr>
            <a:lvl5pPr marL="2743062" lvl="4" indent="-304784" algn="l" defTabSz="1219140">
              <a:spcBef>
                <a:spcPct val="20000"/>
              </a:spcBef>
              <a:buFont typeface="Arial" charset="0"/>
              <a:buChar char="»"/>
              <a:defRPr sz="2667" kern="1200">
                <a:solidFill>
                  <a:schemeClr val="tx1"/>
                </a:solidFill>
                <a:latin typeface="Calibri"/>
                <a:ea typeface="宋体"/>
              </a:defRPr>
            </a:lvl5pPr>
            <a:lvl6pPr marL="3352632" lvl="5" indent="-304784" algn="l" defTabSz="1219140">
              <a:spcBef>
                <a:spcPct val="20000"/>
              </a:spcBef>
              <a:buFont typeface="Arial" charset="0"/>
              <a:buChar char="•"/>
              <a:defRPr sz="2667" kern="1200">
                <a:solidFill>
                  <a:schemeClr val="tx1"/>
                </a:solidFill>
                <a:latin typeface="Calibri"/>
                <a:ea typeface="宋体"/>
              </a:defRPr>
            </a:lvl6pPr>
            <a:lvl7pPr marL="3962202" lvl="6" indent="-304784" algn="l" defTabSz="1219140">
              <a:spcBef>
                <a:spcPct val="20000"/>
              </a:spcBef>
              <a:buFont typeface="Arial" charset="0"/>
              <a:buChar char="•"/>
              <a:defRPr sz="2667" kern="1200">
                <a:solidFill>
                  <a:schemeClr val="tx1"/>
                </a:solidFill>
                <a:latin typeface="Calibri"/>
                <a:ea typeface="宋体"/>
              </a:defRPr>
            </a:lvl7pPr>
            <a:lvl8pPr marL="4571772" lvl="7" indent="-304784" algn="l" defTabSz="1219140">
              <a:spcBef>
                <a:spcPct val="20000"/>
              </a:spcBef>
              <a:buFont typeface="Arial" charset="0"/>
              <a:buChar char="•"/>
              <a:defRPr sz="2667" kern="1200">
                <a:solidFill>
                  <a:schemeClr val="tx1"/>
                </a:solidFill>
                <a:latin typeface="Calibri"/>
                <a:ea typeface="宋体"/>
              </a:defRPr>
            </a:lvl8pPr>
            <a:lvl9pPr marL="5181341" lvl="8" indent="-304784" algn="l" defTabSz="1219140">
              <a:spcBef>
                <a:spcPct val="20000"/>
              </a:spcBef>
              <a:buFont typeface="Arial" charset="0"/>
              <a:buChar char="•"/>
              <a:defRPr sz="2667" kern="1200">
                <a:solidFill>
                  <a:schemeClr val="tx1"/>
                </a:solidFill>
                <a:latin typeface="Calibri"/>
                <a:ea typeface="宋体"/>
              </a:defRPr>
            </a:lvl9pPr>
          </a:lstStyle>
          <a:p>
            <a:pPr marL="0" indent="0" algn="ctr">
              <a:buNone/>
            </a:pPr>
            <a:r>
              <a:rPr lang="zh-CN" sz="4800" b="1" dirty="0">
                <a:solidFill>
                  <a:srgbClr val="595959"/>
                </a:solidFill>
                <a:latin typeface="微软雅黑"/>
                <a:ea typeface="微软雅黑"/>
              </a:rPr>
              <a:t>第二部分 研一微服务</a:t>
            </a:r>
            <a:r>
              <a:rPr lang="zh-CN" altLang="en-US" sz="4800" b="1" dirty="0">
                <a:solidFill>
                  <a:srgbClr val="595959"/>
                </a:solidFill>
                <a:latin typeface="微软雅黑"/>
                <a:ea typeface="微软雅黑"/>
              </a:rPr>
              <a:t>技术支撑</a:t>
            </a:r>
            <a:endParaRPr lang="zh-CN" sz="4800" b="1" dirty="0">
              <a:solidFill>
                <a:srgbClr val="595959"/>
              </a:solidFill>
              <a:latin typeface="微软雅黑"/>
              <a:ea typeface="微软雅黑"/>
            </a:endParaRPr>
          </a:p>
        </p:txBody>
      </p:sp>
      <p:cxnSp>
        <p:nvCxnSpPr>
          <p:cNvPr id="5" name="直接连接符 4"/>
          <p:cNvCxnSpPr/>
          <p:nvPr/>
        </p:nvCxnSpPr>
        <p:spPr>
          <a:xfrm>
            <a:off x="1768978" y="3134226"/>
            <a:ext cx="0" cy="589548"/>
          </a:xfrm>
          <a:prstGeom prst="line">
            <a:avLst/>
          </a:prstGeom>
          <a:ln w="304800" cmpd="thickThin">
            <a:solidFill>
              <a:srgbClr val="C22630"/>
            </a:solidFill>
            <a:prstDash val="solid"/>
            <a:miter/>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sz="2800" b="1" dirty="0">
                <a:solidFill>
                  <a:srgbClr val="C22630"/>
                </a:solidFill>
                <a:latin typeface="微软雅黑"/>
                <a:ea typeface="微软雅黑"/>
              </a:rPr>
              <a:t>研一微服务技术</a:t>
            </a:r>
            <a:r>
              <a:rPr lang="zh-CN" altLang="en-US" dirty="0"/>
              <a:t>支撑</a:t>
            </a:r>
            <a:endParaRPr lang="en-US" sz="2800" b="1" dirty="0">
              <a:solidFill>
                <a:srgbClr val="C22630"/>
              </a:solidFill>
              <a:latin typeface="微软雅黑"/>
              <a:ea typeface="微软雅黑"/>
            </a:endParaRP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11" name="图片 10">
            <a:extLst>
              <a:ext uri="{FF2B5EF4-FFF2-40B4-BE49-F238E27FC236}">
                <a16:creationId xmlns:a16="http://schemas.microsoft.com/office/drawing/2014/main" id="{3D776EA0-1E51-4C6F-B782-23EC1A4F0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79" y="859809"/>
            <a:ext cx="6114362" cy="5778117"/>
          </a:xfrm>
          <a:prstGeom prst="rect">
            <a:avLst/>
          </a:prstGeom>
        </p:spPr>
      </p:pic>
      <p:sp>
        <p:nvSpPr>
          <p:cNvPr id="12" name="矩形 11">
            <a:extLst>
              <a:ext uri="{FF2B5EF4-FFF2-40B4-BE49-F238E27FC236}">
                <a16:creationId xmlns:a16="http://schemas.microsoft.com/office/drawing/2014/main" id="{090E62F2-8D6B-4141-B31E-57CAE6612C91}"/>
              </a:ext>
            </a:extLst>
          </p:cNvPr>
          <p:cNvSpPr/>
          <p:nvPr/>
        </p:nvSpPr>
        <p:spPr>
          <a:xfrm>
            <a:off x="7454806" y="1986835"/>
            <a:ext cx="3057247" cy="584775"/>
          </a:xfrm>
          <a:prstGeom prst="rect">
            <a:avLst/>
          </a:prstGeom>
          <a:noFill/>
        </p:spPr>
        <p:txBody>
          <a:bodyPr wrap="none" lIns="91440" tIns="45720" rIns="91440" bIns="45720">
            <a:spAutoFit/>
          </a:bodyPr>
          <a:lstStyle/>
          <a:p>
            <a:pPr algn="ctr"/>
            <a:r>
              <a:rPr lang="zh-CN" altLang="en-US"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统一的版本依赖</a:t>
            </a:r>
          </a:p>
        </p:txBody>
      </p:sp>
      <p:sp>
        <p:nvSpPr>
          <p:cNvPr id="13" name="矩形 12">
            <a:extLst>
              <a:ext uri="{FF2B5EF4-FFF2-40B4-BE49-F238E27FC236}">
                <a16:creationId xmlns:a16="http://schemas.microsoft.com/office/drawing/2014/main" id="{4CF6187E-332E-44BC-B74E-FCC4BD47D5E7}"/>
              </a:ext>
            </a:extLst>
          </p:cNvPr>
          <p:cNvSpPr/>
          <p:nvPr/>
        </p:nvSpPr>
        <p:spPr>
          <a:xfrm>
            <a:off x="7454806" y="3296314"/>
            <a:ext cx="3877985" cy="584775"/>
          </a:xfrm>
          <a:prstGeom prst="rect">
            <a:avLst/>
          </a:prstGeom>
          <a:noFill/>
        </p:spPr>
        <p:txBody>
          <a:bodyPr wrap="none" lIns="91440" tIns="45720" rIns="91440" bIns="45720">
            <a:spAutoFit/>
          </a:bodyPr>
          <a:lstStyle/>
          <a:p>
            <a:pPr algn="ctr"/>
            <a:r>
              <a:rPr lang="zh-CN" altLang="en-US"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高度封装的基础组件</a:t>
            </a:r>
          </a:p>
        </p:txBody>
      </p:sp>
      <p:sp>
        <p:nvSpPr>
          <p:cNvPr id="14" name="矩形 13">
            <a:extLst>
              <a:ext uri="{FF2B5EF4-FFF2-40B4-BE49-F238E27FC236}">
                <a16:creationId xmlns:a16="http://schemas.microsoft.com/office/drawing/2014/main" id="{B0CF66EF-7F3C-4DBF-B21E-FB710C29B80F}"/>
              </a:ext>
            </a:extLst>
          </p:cNvPr>
          <p:cNvSpPr/>
          <p:nvPr/>
        </p:nvSpPr>
        <p:spPr>
          <a:xfrm>
            <a:off x="7454806" y="4575039"/>
            <a:ext cx="3057247" cy="584775"/>
          </a:xfrm>
          <a:prstGeom prst="rect">
            <a:avLst/>
          </a:prstGeom>
          <a:noFill/>
        </p:spPr>
        <p:txBody>
          <a:bodyPr wrap="none" lIns="91440" tIns="45720" rIns="91440" bIns="45720">
            <a:spAutoFit/>
          </a:bodyPr>
          <a:lstStyle/>
          <a:p>
            <a:pPr algn="ctr"/>
            <a:r>
              <a:rPr lang="zh-CN" altLang="en-US"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完备的基础设施</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sz="2800" b="1" dirty="0">
                <a:solidFill>
                  <a:srgbClr val="C22630"/>
                </a:solidFill>
                <a:latin typeface="微软雅黑"/>
                <a:ea typeface="微软雅黑"/>
              </a:rPr>
              <a:t>研一微服务技术</a:t>
            </a:r>
            <a:r>
              <a:rPr lang="zh-CN" altLang="en-US" dirty="0"/>
              <a:t>支撑</a:t>
            </a:r>
            <a:r>
              <a:rPr lang="zh-CN" sz="2800" b="1" dirty="0">
                <a:solidFill>
                  <a:srgbClr val="C22630"/>
                </a:solidFill>
                <a:latin typeface="微软雅黑"/>
                <a:ea typeface="微软雅黑"/>
              </a:rPr>
              <a:t> </a:t>
            </a:r>
            <a:r>
              <a:rPr lang="en-US" sz="2800" b="1" dirty="0">
                <a:solidFill>
                  <a:srgbClr val="C22630"/>
                </a:solidFill>
                <a:latin typeface="微软雅黑"/>
                <a:ea typeface="微软雅黑"/>
              </a:rPr>
              <a:t>- </a:t>
            </a:r>
            <a:r>
              <a:rPr lang="en-US" sz="2800" b="1" dirty="0" err="1">
                <a:solidFill>
                  <a:srgbClr val="C22630"/>
                </a:solidFill>
                <a:latin typeface="微软雅黑"/>
                <a:ea typeface="微软雅黑"/>
              </a:rPr>
              <a:t>依赖管理</a:t>
            </a:r>
            <a:endParaRPr lang="en-US" sz="2800" b="1" dirty="0">
              <a:solidFill>
                <a:srgbClr val="C22630"/>
              </a:solidFill>
              <a:latin typeface="微软雅黑"/>
              <a:ea typeface="微软雅黑"/>
            </a:endParaRP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9" name="图片 8">
            <a:extLst>
              <a:ext uri="{FF2B5EF4-FFF2-40B4-BE49-F238E27FC236}">
                <a16:creationId xmlns:a16="http://schemas.microsoft.com/office/drawing/2014/main" id="{C4EF273B-7E8F-40F7-8970-F983BBF6BF95}"/>
              </a:ext>
            </a:extLst>
          </p:cNvPr>
          <p:cNvPicPr>
            <a:picLocks noChangeAspect="1"/>
          </p:cNvPicPr>
          <p:nvPr/>
        </p:nvPicPr>
        <p:blipFill>
          <a:blip r:embed="rId3"/>
          <a:stretch>
            <a:fillRect/>
          </a:stretch>
        </p:blipFill>
        <p:spPr>
          <a:xfrm>
            <a:off x="6544472" y="1051018"/>
            <a:ext cx="3792924" cy="5104762"/>
          </a:xfrm>
          <a:prstGeom prst="rect">
            <a:avLst/>
          </a:prstGeom>
        </p:spPr>
      </p:pic>
      <p:pic>
        <p:nvPicPr>
          <p:cNvPr id="3" name="图片 2">
            <a:extLst>
              <a:ext uri="{FF2B5EF4-FFF2-40B4-BE49-F238E27FC236}">
                <a16:creationId xmlns:a16="http://schemas.microsoft.com/office/drawing/2014/main" id="{27BF7854-D382-477F-B432-AC147A33B6A6}"/>
              </a:ext>
            </a:extLst>
          </p:cNvPr>
          <p:cNvPicPr>
            <a:picLocks noChangeAspect="1"/>
          </p:cNvPicPr>
          <p:nvPr/>
        </p:nvPicPr>
        <p:blipFill>
          <a:blip r:embed="rId4"/>
          <a:stretch>
            <a:fillRect/>
          </a:stretch>
        </p:blipFill>
        <p:spPr>
          <a:xfrm>
            <a:off x="792184" y="1051018"/>
            <a:ext cx="5561905" cy="5104762"/>
          </a:xfrm>
          <a:prstGeom prst="rect">
            <a:avLst/>
          </a:prstGeom>
        </p:spPr>
      </p:pic>
    </p:spTree>
    <p:extLst>
      <p:ext uri="{BB962C8B-B14F-4D97-AF65-F5344CB8AC3E}">
        <p14:creationId xmlns:p14="http://schemas.microsoft.com/office/powerpoint/2010/main" val="4258354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sz="2800" b="1" dirty="0">
                <a:solidFill>
                  <a:srgbClr val="C22630"/>
                </a:solidFill>
                <a:latin typeface="微软雅黑"/>
                <a:ea typeface="微软雅黑"/>
              </a:rPr>
              <a:t>研一微服务技术</a:t>
            </a:r>
            <a:r>
              <a:rPr lang="zh-CN" altLang="en-US" dirty="0"/>
              <a:t>支撑</a:t>
            </a:r>
            <a:r>
              <a:rPr lang="zh-CN" sz="2800" b="1" dirty="0">
                <a:solidFill>
                  <a:srgbClr val="C22630"/>
                </a:solidFill>
                <a:latin typeface="微软雅黑"/>
                <a:ea typeface="微软雅黑"/>
              </a:rPr>
              <a:t> </a:t>
            </a:r>
            <a:r>
              <a:rPr lang="en-US" sz="2800" b="1" dirty="0">
                <a:solidFill>
                  <a:srgbClr val="C22630"/>
                </a:solidFill>
                <a:latin typeface="微软雅黑"/>
                <a:ea typeface="微软雅黑"/>
              </a:rPr>
              <a:t>- </a:t>
            </a:r>
            <a:r>
              <a:rPr lang="en-US" sz="2800" b="1" dirty="0" err="1">
                <a:solidFill>
                  <a:srgbClr val="C22630"/>
                </a:solidFill>
                <a:latin typeface="微软雅黑"/>
                <a:ea typeface="微软雅黑"/>
              </a:rPr>
              <a:t>通用组件</a:t>
            </a:r>
            <a:endParaRPr lang="en-US" sz="2800" b="1" dirty="0">
              <a:solidFill>
                <a:srgbClr val="C22630"/>
              </a:solidFill>
              <a:latin typeface="微软雅黑"/>
              <a:ea typeface="微软雅黑"/>
            </a:endParaRP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7" name="图片 6">
            <a:extLst>
              <a:ext uri="{FF2B5EF4-FFF2-40B4-BE49-F238E27FC236}">
                <a16:creationId xmlns:a16="http://schemas.microsoft.com/office/drawing/2014/main" id="{DB0FB7EA-862C-49A4-AE5E-830D9B36E000}"/>
              </a:ext>
            </a:extLst>
          </p:cNvPr>
          <p:cNvPicPr>
            <a:picLocks noChangeAspect="1"/>
          </p:cNvPicPr>
          <p:nvPr/>
        </p:nvPicPr>
        <p:blipFill>
          <a:blip r:embed="rId3"/>
          <a:stretch>
            <a:fillRect/>
          </a:stretch>
        </p:blipFill>
        <p:spPr>
          <a:xfrm>
            <a:off x="493363" y="859809"/>
            <a:ext cx="8561905" cy="5380952"/>
          </a:xfrm>
          <a:prstGeom prst="rect">
            <a:avLst/>
          </a:prstGeom>
        </p:spPr>
      </p:pic>
      <p:sp>
        <p:nvSpPr>
          <p:cNvPr id="8" name="文本框 7">
            <a:extLst>
              <a:ext uri="{FF2B5EF4-FFF2-40B4-BE49-F238E27FC236}">
                <a16:creationId xmlns:a16="http://schemas.microsoft.com/office/drawing/2014/main" id="{8F082B3B-EBA0-4245-A3DE-0FCDB79B53A3}"/>
              </a:ext>
            </a:extLst>
          </p:cNvPr>
          <p:cNvSpPr txBox="1"/>
          <p:nvPr/>
        </p:nvSpPr>
        <p:spPr>
          <a:xfrm>
            <a:off x="9177050" y="859809"/>
            <a:ext cx="2710149" cy="530093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定位</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通用组件库提供高质量、易使用、稳定、可靠的各类组件。</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好处</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降低微服务的开发难度；</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提高研发人员的开发效率</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提高代码质量</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sz="2800" b="1" dirty="0">
                <a:solidFill>
                  <a:srgbClr val="C22630"/>
                </a:solidFill>
                <a:latin typeface="微软雅黑"/>
                <a:ea typeface="微软雅黑"/>
              </a:rPr>
              <a:t>研一微服务技术</a:t>
            </a:r>
            <a:r>
              <a:rPr lang="zh-CN" altLang="en-US" dirty="0"/>
              <a:t>支撑</a:t>
            </a:r>
            <a:r>
              <a:rPr lang="zh-CN" sz="2800" b="1" dirty="0">
                <a:solidFill>
                  <a:srgbClr val="C22630"/>
                </a:solidFill>
                <a:latin typeface="微软雅黑"/>
                <a:ea typeface="微软雅黑"/>
              </a:rPr>
              <a:t> </a:t>
            </a:r>
            <a:r>
              <a:rPr lang="en-US" sz="2800" b="1" dirty="0">
                <a:solidFill>
                  <a:srgbClr val="C22630"/>
                </a:solidFill>
                <a:latin typeface="微软雅黑"/>
                <a:ea typeface="微软雅黑"/>
              </a:rPr>
              <a:t>- </a:t>
            </a:r>
            <a:r>
              <a:rPr lang="en-US" sz="2800" b="1" dirty="0" err="1">
                <a:solidFill>
                  <a:srgbClr val="C22630"/>
                </a:solidFill>
                <a:latin typeface="微软雅黑"/>
                <a:ea typeface="微软雅黑"/>
              </a:rPr>
              <a:t>通用组件</a:t>
            </a:r>
            <a:endParaRPr lang="en-US" sz="2800" b="1" dirty="0">
              <a:solidFill>
                <a:srgbClr val="C22630"/>
              </a:solidFill>
              <a:latin typeface="微软雅黑"/>
              <a:ea typeface="微软雅黑"/>
            </a:endParaRP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sp>
        <p:nvSpPr>
          <p:cNvPr id="8" name="文本框 7">
            <a:extLst>
              <a:ext uri="{FF2B5EF4-FFF2-40B4-BE49-F238E27FC236}">
                <a16:creationId xmlns:a16="http://schemas.microsoft.com/office/drawing/2014/main" id="{8F082B3B-EBA0-4245-A3DE-0FCDB79B53A3}"/>
              </a:ext>
            </a:extLst>
          </p:cNvPr>
          <p:cNvSpPr txBox="1"/>
          <p:nvPr/>
        </p:nvSpPr>
        <p:spPr>
          <a:xfrm>
            <a:off x="6118911" y="859809"/>
            <a:ext cx="4210983" cy="5908797"/>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手段</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YML</a:t>
            </a:r>
            <a:r>
              <a:rPr lang="zh-CN" altLang="en-US" sz="2000" dirty="0">
                <a:latin typeface="微软雅黑" panose="020B0503020204020204" pitchFamily="34" charset="-122"/>
                <a:ea typeface="微软雅黑" panose="020B0503020204020204" pitchFamily="34" charset="-122"/>
              </a:rPr>
              <a:t>配置</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自定义注解</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AOP</a:t>
            </a:r>
          </a:p>
          <a:p>
            <a:pPr marL="8001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通用逻辑</a:t>
            </a:r>
            <a:r>
              <a:rPr lang="en-US" altLang="zh-CN" sz="2000" dirty="0" err="1">
                <a:latin typeface="微软雅黑" panose="020B0503020204020204" pitchFamily="34" charset="-122"/>
                <a:ea typeface="微软雅黑" panose="020B0503020204020204" pitchFamily="34" charset="-122"/>
              </a:rPr>
              <a:t>Mananger</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自动装配</a:t>
            </a:r>
            <a:endParaRPr lang="en-US" altLang="zh-CN" sz="20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A176422-8420-4750-B5F8-7D5FBFD8B0F0}"/>
              </a:ext>
            </a:extLst>
          </p:cNvPr>
          <p:cNvSpPr txBox="1"/>
          <p:nvPr/>
        </p:nvSpPr>
        <p:spPr>
          <a:xfrm>
            <a:off x="1138238" y="862260"/>
            <a:ext cx="4210983" cy="4431470"/>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原则</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接入简单</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高内聚、低耦合</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屏蔽第三方技术</a:t>
            </a:r>
            <a:endParaRPr lang="en-US" altLang="zh-CN" sz="2000" dirty="0">
              <a:latin typeface="微软雅黑" panose="020B0503020204020204" pitchFamily="34" charset="-122"/>
              <a:ea typeface="微软雅黑" panose="020B0503020204020204" pitchFamily="34" charset="-122"/>
            </a:endParaRPr>
          </a:p>
          <a:p>
            <a:pPr marL="1257300" lvl="2" indent="-342900">
              <a:lnSpc>
                <a:spcPct val="20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接口方面</a:t>
            </a:r>
            <a:endParaRPr lang="en-US" altLang="zh-CN" sz="2000" dirty="0">
              <a:latin typeface="微软雅黑" panose="020B0503020204020204" pitchFamily="34" charset="-122"/>
              <a:ea typeface="微软雅黑" panose="020B0503020204020204" pitchFamily="34" charset="-122"/>
            </a:endParaRPr>
          </a:p>
          <a:p>
            <a:pPr marL="1257300" lvl="2" indent="-342900">
              <a:lnSpc>
                <a:spcPct val="20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依赖方面</a:t>
            </a: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19194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sz="2800" b="1" dirty="0">
                <a:solidFill>
                  <a:srgbClr val="C22630"/>
                </a:solidFill>
                <a:latin typeface="微软雅黑"/>
                <a:ea typeface="微软雅黑"/>
              </a:rPr>
              <a:t>研一微服务技术</a:t>
            </a:r>
            <a:r>
              <a:rPr lang="zh-CN" altLang="en-US" dirty="0"/>
              <a:t>支撑</a:t>
            </a:r>
            <a:r>
              <a:rPr lang="zh-CN" sz="2800" b="1" dirty="0">
                <a:solidFill>
                  <a:srgbClr val="C22630"/>
                </a:solidFill>
                <a:latin typeface="微软雅黑"/>
                <a:ea typeface="微软雅黑"/>
              </a:rPr>
              <a:t> </a:t>
            </a:r>
            <a:r>
              <a:rPr lang="en-US" sz="2800" b="1" dirty="0">
                <a:solidFill>
                  <a:srgbClr val="C22630"/>
                </a:solidFill>
                <a:latin typeface="微软雅黑"/>
                <a:ea typeface="微软雅黑"/>
              </a:rPr>
              <a:t>- </a:t>
            </a:r>
            <a:r>
              <a:rPr lang="en-US" sz="2800" b="1" dirty="0" err="1">
                <a:solidFill>
                  <a:srgbClr val="C22630"/>
                </a:solidFill>
                <a:latin typeface="微软雅黑"/>
                <a:ea typeface="微软雅黑"/>
              </a:rPr>
              <a:t>基础设施</a:t>
            </a:r>
            <a:r>
              <a:rPr lang="en-US" sz="2800" b="1" dirty="0">
                <a:solidFill>
                  <a:srgbClr val="C22630"/>
                </a:solidFill>
                <a:latin typeface="微软雅黑"/>
                <a:ea typeface="微软雅黑"/>
              </a:rPr>
              <a:t> </a:t>
            </a: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6" name="图片 5">
            <a:extLst>
              <a:ext uri="{FF2B5EF4-FFF2-40B4-BE49-F238E27FC236}">
                <a16:creationId xmlns:a16="http://schemas.microsoft.com/office/drawing/2014/main" id="{D3EB938B-42EF-45E8-9932-733E6BE1FE0E}"/>
              </a:ext>
            </a:extLst>
          </p:cNvPr>
          <p:cNvPicPr>
            <a:picLocks noChangeAspect="1"/>
          </p:cNvPicPr>
          <p:nvPr/>
        </p:nvPicPr>
        <p:blipFill>
          <a:blip r:embed="rId3"/>
          <a:stretch>
            <a:fillRect/>
          </a:stretch>
        </p:blipFill>
        <p:spPr>
          <a:xfrm>
            <a:off x="1069705" y="859809"/>
            <a:ext cx="8536337" cy="562133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p:nvPr/>
        </p:nvSpPr>
        <p:spPr>
          <a:xfrm>
            <a:off x="609600" y="3013502"/>
            <a:ext cx="10972800" cy="830997"/>
          </a:xfrm>
          <a:prstGeom prst="rect">
            <a:avLst/>
          </a:prstGeom>
        </p:spPr>
        <p:txBody>
          <a:bodyPr/>
          <a:lstStyle>
            <a:lvl1pPr marL="457178" lvl="0" indent="-457178" algn="l" defTabSz="1219140">
              <a:spcBef>
                <a:spcPct val="20000"/>
              </a:spcBef>
              <a:buFont typeface="Arial" charset="0"/>
              <a:buChar char="•"/>
              <a:defRPr sz="4267" kern="1200">
                <a:solidFill>
                  <a:schemeClr val="tx1"/>
                </a:solidFill>
                <a:latin typeface="Calibri"/>
                <a:ea typeface="宋体"/>
              </a:defRPr>
            </a:lvl1pPr>
            <a:lvl2pPr marL="990550" lvl="1" indent="-380981" algn="l" defTabSz="1219140">
              <a:spcBef>
                <a:spcPct val="20000"/>
              </a:spcBef>
              <a:buFont typeface="Arial" charset="0"/>
              <a:buChar char="–"/>
              <a:defRPr sz="3733" kern="1200">
                <a:solidFill>
                  <a:schemeClr val="tx1"/>
                </a:solidFill>
                <a:latin typeface="Calibri"/>
                <a:ea typeface="宋体"/>
              </a:defRPr>
            </a:lvl2pPr>
            <a:lvl3pPr marL="1523925" lvl="2" indent="-304784" algn="l" defTabSz="1219140">
              <a:spcBef>
                <a:spcPct val="20000"/>
              </a:spcBef>
              <a:buFont typeface="Arial" charset="0"/>
              <a:buChar char="•"/>
              <a:defRPr sz="3200" kern="1200">
                <a:solidFill>
                  <a:schemeClr val="tx1"/>
                </a:solidFill>
                <a:latin typeface="Calibri"/>
                <a:ea typeface="宋体"/>
              </a:defRPr>
            </a:lvl3pPr>
            <a:lvl4pPr marL="2133493" lvl="3" indent="-304784" algn="l" defTabSz="1219140">
              <a:spcBef>
                <a:spcPct val="20000"/>
              </a:spcBef>
              <a:buFont typeface="Arial" charset="0"/>
              <a:buChar char="–"/>
              <a:defRPr sz="2667" kern="1200">
                <a:solidFill>
                  <a:schemeClr val="tx1"/>
                </a:solidFill>
                <a:latin typeface="Calibri"/>
                <a:ea typeface="宋体"/>
              </a:defRPr>
            </a:lvl4pPr>
            <a:lvl5pPr marL="2743062" lvl="4" indent="-304784" algn="l" defTabSz="1219140">
              <a:spcBef>
                <a:spcPct val="20000"/>
              </a:spcBef>
              <a:buFont typeface="Arial" charset="0"/>
              <a:buChar char="»"/>
              <a:defRPr sz="2667" kern="1200">
                <a:solidFill>
                  <a:schemeClr val="tx1"/>
                </a:solidFill>
                <a:latin typeface="Calibri"/>
                <a:ea typeface="宋体"/>
              </a:defRPr>
            </a:lvl5pPr>
            <a:lvl6pPr marL="3352632" lvl="5" indent="-304784" algn="l" defTabSz="1219140">
              <a:spcBef>
                <a:spcPct val="20000"/>
              </a:spcBef>
              <a:buFont typeface="Arial" charset="0"/>
              <a:buChar char="•"/>
              <a:defRPr sz="2667" kern="1200">
                <a:solidFill>
                  <a:schemeClr val="tx1"/>
                </a:solidFill>
                <a:latin typeface="Calibri"/>
                <a:ea typeface="宋体"/>
              </a:defRPr>
            </a:lvl6pPr>
            <a:lvl7pPr marL="3962202" lvl="6" indent="-304784" algn="l" defTabSz="1219140">
              <a:spcBef>
                <a:spcPct val="20000"/>
              </a:spcBef>
              <a:buFont typeface="Arial" charset="0"/>
              <a:buChar char="•"/>
              <a:defRPr sz="2667" kern="1200">
                <a:solidFill>
                  <a:schemeClr val="tx1"/>
                </a:solidFill>
                <a:latin typeface="Calibri"/>
                <a:ea typeface="宋体"/>
              </a:defRPr>
            </a:lvl7pPr>
            <a:lvl8pPr marL="4571772" lvl="7" indent="-304784" algn="l" defTabSz="1219140">
              <a:spcBef>
                <a:spcPct val="20000"/>
              </a:spcBef>
              <a:buFont typeface="Arial" charset="0"/>
              <a:buChar char="•"/>
              <a:defRPr sz="2667" kern="1200">
                <a:solidFill>
                  <a:schemeClr val="tx1"/>
                </a:solidFill>
                <a:latin typeface="Calibri"/>
                <a:ea typeface="宋体"/>
              </a:defRPr>
            </a:lvl8pPr>
            <a:lvl9pPr marL="5181341" lvl="8" indent="-304784" algn="l" defTabSz="1219140">
              <a:spcBef>
                <a:spcPct val="20000"/>
              </a:spcBef>
              <a:buFont typeface="Arial" charset="0"/>
              <a:buChar char="•"/>
              <a:defRPr sz="2667" kern="1200">
                <a:solidFill>
                  <a:schemeClr val="tx1"/>
                </a:solidFill>
                <a:latin typeface="Calibri"/>
                <a:ea typeface="宋体"/>
              </a:defRPr>
            </a:lvl9pPr>
          </a:lstStyle>
          <a:p>
            <a:pPr marL="0" indent="0" algn="ctr">
              <a:buNone/>
            </a:pPr>
            <a:r>
              <a:rPr lang="zh-CN" sz="4800" b="1">
                <a:solidFill>
                  <a:srgbClr val="595959"/>
                </a:solidFill>
                <a:latin typeface="微软雅黑"/>
                <a:ea typeface="微软雅黑"/>
              </a:rPr>
              <a:t>第三部分 研一微服务治理</a:t>
            </a:r>
          </a:p>
        </p:txBody>
      </p:sp>
      <p:cxnSp>
        <p:nvCxnSpPr>
          <p:cNvPr id="5" name="直接连接符 4"/>
          <p:cNvCxnSpPr/>
          <p:nvPr/>
        </p:nvCxnSpPr>
        <p:spPr>
          <a:xfrm>
            <a:off x="2400030" y="3134226"/>
            <a:ext cx="0" cy="589548"/>
          </a:xfrm>
          <a:prstGeom prst="line">
            <a:avLst/>
          </a:prstGeom>
          <a:ln w="304800" cmpd="thickThin">
            <a:solidFill>
              <a:srgbClr val="C22630"/>
            </a:solidFill>
            <a:prstDash val="solid"/>
            <a:miter/>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altLang="en-US" sz="2800" b="1" dirty="0">
                <a:solidFill>
                  <a:srgbClr val="C22630"/>
                </a:solidFill>
                <a:latin typeface="微软雅黑"/>
                <a:ea typeface="微软雅黑"/>
              </a:rPr>
              <a:t>研一</a:t>
            </a:r>
            <a:r>
              <a:rPr lang="zh-CN" sz="2800" b="1" dirty="0">
                <a:solidFill>
                  <a:srgbClr val="C22630"/>
                </a:solidFill>
                <a:latin typeface="微软雅黑"/>
                <a:ea typeface="微软雅黑"/>
              </a:rPr>
              <a:t>微服务</a:t>
            </a:r>
            <a:r>
              <a:rPr lang="zh-CN" altLang="en-US" sz="2800" b="1" dirty="0">
                <a:solidFill>
                  <a:srgbClr val="C22630"/>
                </a:solidFill>
                <a:latin typeface="微软雅黑"/>
                <a:ea typeface="微软雅黑"/>
              </a:rPr>
              <a:t>治理</a:t>
            </a:r>
            <a:r>
              <a:rPr lang="en-US" sz="2800" b="1" dirty="0">
                <a:solidFill>
                  <a:srgbClr val="C22630"/>
                </a:solidFill>
                <a:latin typeface="微软雅黑"/>
                <a:ea typeface="微软雅黑"/>
              </a:rPr>
              <a:t> </a:t>
            </a: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sp>
        <p:nvSpPr>
          <p:cNvPr id="6" name="文本框 5">
            <a:extLst>
              <a:ext uri="{FF2B5EF4-FFF2-40B4-BE49-F238E27FC236}">
                <a16:creationId xmlns:a16="http://schemas.microsoft.com/office/drawing/2014/main" id="{0972A159-BE08-465C-B42D-BFD50EE71D5B}"/>
              </a:ext>
            </a:extLst>
          </p:cNvPr>
          <p:cNvSpPr txBox="1"/>
          <p:nvPr/>
        </p:nvSpPr>
        <p:spPr>
          <a:xfrm>
            <a:off x="493364" y="859809"/>
            <a:ext cx="11393836" cy="586038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服务管控</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服务的注册、发现：</a:t>
            </a:r>
            <a:r>
              <a:rPr lang="en-US" altLang="zh-CN" dirty="0">
                <a:latin typeface="微软雅黑" panose="020B0503020204020204" pitchFamily="34" charset="-122"/>
                <a:ea typeface="微软雅黑" panose="020B0503020204020204" pitchFamily="34" charset="-122"/>
              </a:rPr>
              <a:t>Consul</a:t>
            </a:r>
          </a:p>
          <a:p>
            <a:pPr marL="800100" lvl="1" indent="-34290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配置加载、更新：</a:t>
            </a:r>
            <a:r>
              <a:rPr lang="en-US" altLang="zh-CN" dirty="0">
                <a:latin typeface="微软雅黑" panose="020B0503020204020204" pitchFamily="34" charset="-122"/>
                <a:ea typeface="微软雅黑" panose="020B0503020204020204" pitchFamily="34" charset="-122"/>
              </a:rPr>
              <a:t>Consul</a:t>
            </a:r>
          </a:p>
          <a:p>
            <a:pPr marL="800100" lvl="1" indent="-34290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服务监控：</a:t>
            </a:r>
            <a:endParaRPr lang="en-US" altLang="zh-CN" dirty="0">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链路追踪：</a:t>
            </a:r>
            <a:r>
              <a:rPr lang="en-US" altLang="zh-CN" dirty="0">
                <a:latin typeface="微软雅黑" panose="020B0503020204020204" pitchFamily="34" charset="-122"/>
                <a:ea typeface="微软雅黑" panose="020B0503020204020204" pitchFamily="34" charset="-122"/>
              </a:rPr>
              <a:t>Sleuth</a:t>
            </a:r>
            <a:r>
              <a:rPr lang="zh-CN" altLang="en-US" dirty="0">
                <a:latin typeface="微软雅黑" panose="020B0503020204020204" pitchFamily="34" charset="-122"/>
                <a:ea typeface="微软雅黑" panose="020B0503020204020204" pitchFamily="34" charset="-122"/>
              </a:rPr>
              <a:t>、阿里日志平台、</a:t>
            </a:r>
            <a:r>
              <a:rPr lang="en-US" altLang="zh-CN" dirty="0" err="1">
                <a:latin typeface="微软雅黑" panose="020B0503020204020204" pitchFamily="34" charset="-122"/>
                <a:ea typeface="微软雅黑" panose="020B0503020204020204" pitchFamily="34" charset="-122"/>
              </a:rPr>
              <a:t>Zipkin</a:t>
            </a:r>
            <a:endParaRPr lang="en-US" altLang="zh-CN" dirty="0">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指标监控：</a:t>
            </a:r>
            <a:r>
              <a:rPr lang="en-US" altLang="zh-CN" dirty="0">
                <a:latin typeface="微软雅黑" panose="020B0503020204020204" pitchFamily="34" charset="-122"/>
                <a:ea typeface="微软雅黑" panose="020B0503020204020204" pitchFamily="34" charset="-122"/>
              </a:rPr>
              <a:t>Spring Boot Actuator + Prometheus + </a:t>
            </a:r>
            <a:r>
              <a:rPr lang="en-US" altLang="zh-CN" dirty="0" err="1">
                <a:latin typeface="微软雅黑" panose="020B0503020204020204" pitchFamily="34" charset="-122"/>
                <a:ea typeface="微软雅黑" panose="020B0503020204020204" pitchFamily="34" charset="-122"/>
              </a:rPr>
              <a:t>Grafana</a:t>
            </a:r>
            <a:endParaRPr lang="en-US" altLang="zh-CN" dirty="0">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异常监控：阿里云日志平台</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CI/CD</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Git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Maven</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Jenkins</a:t>
            </a:r>
          </a:p>
          <a:p>
            <a:pPr marL="342900" indent="-34290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服务交互</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负载均衡：负载、重试：</a:t>
            </a:r>
            <a:r>
              <a:rPr lang="en-US" altLang="zh-CN" dirty="0">
                <a:latin typeface="微软雅黑" panose="020B0503020204020204" pitchFamily="34" charset="-122"/>
                <a:ea typeface="微软雅黑" panose="020B0503020204020204" pitchFamily="34" charset="-122"/>
              </a:rPr>
              <a:t>Ribbon</a:t>
            </a:r>
          </a:p>
          <a:p>
            <a:pPr marL="800100" lvl="1" indent="-34290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限流、隔离、熔断、降级：</a:t>
            </a:r>
            <a:r>
              <a:rPr lang="en-US" altLang="zh-CN" dirty="0" err="1">
                <a:latin typeface="微软雅黑" panose="020B0503020204020204" pitchFamily="34" charset="-122"/>
                <a:ea typeface="微软雅黑" panose="020B0503020204020204" pitchFamily="34" charset="-122"/>
              </a:rPr>
              <a:t>Hystrix</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Sentinel</a:t>
            </a:r>
          </a:p>
          <a:p>
            <a:pPr marL="800100" lvl="1" indent="-34290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客户端：</a:t>
            </a:r>
            <a:r>
              <a:rPr lang="en-US" altLang="zh-CN" dirty="0" err="1">
                <a:latin typeface="微软雅黑" panose="020B0503020204020204" pitchFamily="34" charset="-122"/>
                <a:ea typeface="微软雅黑" panose="020B0503020204020204" pitchFamily="34" charset="-122"/>
              </a:rPr>
              <a:t>OpenFeign</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网关：</a:t>
            </a:r>
            <a:r>
              <a:rPr lang="en-US" altLang="zh-CN" dirty="0" err="1">
                <a:latin typeface="微软雅黑" panose="020B0503020204020204" pitchFamily="34" charset="-122"/>
                <a:ea typeface="微软雅黑" panose="020B0503020204020204" pitchFamily="34" charset="-122"/>
              </a:rPr>
              <a:t>Zuul</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异步消息：</a:t>
            </a:r>
            <a:r>
              <a:rPr lang="en-US" altLang="zh-CN" dirty="0" err="1">
                <a:latin typeface="微软雅黑" panose="020B0503020204020204" pitchFamily="34" charset="-122"/>
                <a:ea typeface="微软雅黑" panose="020B0503020204020204" pitchFamily="34" charset="-122"/>
              </a:rPr>
              <a:t>RocketMQ</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2A3DAF2-F326-4EBE-86B5-E51B71ECFBBE}"/>
              </a:ext>
            </a:extLst>
          </p:cNvPr>
          <p:cNvSpPr txBox="1"/>
          <p:nvPr/>
        </p:nvSpPr>
        <p:spPr>
          <a:xfrm>
            <a:off x="4965544" y="556213"/>
            <a:ext cx="5467312" cy="5292090"/>
          </a:xfrm>
          <a:prstGeom prst="rect">
            <a:avLst/>
          </a:prstGeom>
          <a:noFill/>
        </p:spPr>
        <p:txBody>
          <a:bodyPr wrap="square" rtlCol="0">
            <a:spAutoFit/>
          </a:bodyPr>
          <a:lstStyle/>
          <a:p>
            <a:pPr>
              <a:lnSpc>
                <a:spcPct val="150000"/>
              </a:lnSpc>
            </a:pPr>
            <a:r>
              <a:rPr lang="zh-CN" altLang="zh-CN" sz="2800" b="1" dirty="0">
                <a:solidFill>
                  <a:srgbClr val="C00000"/>
                </a:solidFill>
                <a:latin typeface="微软雅黑"/>
                <a:ea typeface="微软雅黑"/>
              </a:rPr>
              <a:t>一    </a:t>
            </a:r>
            <a:r>
              <a:rPr lang="zh-CN" altLang="en-US" sz="2800" b="1" dirty="0">
                <a:latin typeface="微软雅黑"/>
                <a:ea typeface="微软雅黑"/>
              </a:rPr>
              <a:t>技术</a:t>
            </a:r>
            <a:r>
              <a:rPr lang="zh-CN" altLang="zh-CN" sz="2800" b="1" dirty="0">
                <a:latin typeface="微软雅黑"/>
                <a:ea typeface="微软雅黑"/>
              </a:rPr>
              <a:t>架构</a:t>
            </a:r>
          </a:p>
          <a:p>
            <a:pPr>
              <a:lnSpc>
                <a:spcPct val="150000"/>
              </a:lnSpc>
            </a:pPr>
            <a:r>
              <a:rPr lang="en-US" altLang="zh-CN" sz="2400" dirty="0">
                <a:solidFill>
                  <a:srgbClr val="000000"/>
                </a:solidFill>
                <a:ea typeface="宋体"/>
              </a:rPr>
              <a:t>            - </a:t>
            </a:r>
            <a:r>
              <a:rPr lang="en-US" altLang="zh-CN" sz="2400" dirty="0" err="1">
                <a:solidFill>
                  <a:srgbClr val="000000"/>
                </a:solidFill>
                <a:ea typeface="宋体"/>
              </a:rPr>
              <a:t>系统架构</a:t>
            </a:r>
            <a:endParaRPr lang="en-US" altLang="zh-CN" sz="2400" dirty="0">
              <a:solidFill>
                <a:srgbClr val="000000"/>
              </a:solidFill>
              <a:ea typeface="宋体"/>
            </a:endParaRPr>
          </a:p>
          <a:p>
            <a:pPr>
              <a:lnSpc>
                <a:spcPct val="150000"/>
              </a:lnSpc>
            </a:pPr>
            <a:r>
              <a:rPr lang="en-US" altLang="zh-CN" sz="2400" dirty="0">
                <a:solidFill>
                  <a:srgbClr val="000000"/>
                </a:solidFill>
                <a:ea typeface="宋体"/>
              </a:rPr>
              <a:t>            - </a:t>
            </a:r>
            <a:r>
              <a:rPr lang="en-US" altLang="zh-CN" sz="2400" dirty="0" err="1">
                <a:solidFill>
                  <a:srgbClr val="000000"/>
                </a:solidFill>
                <a:ea typeface="宋体"/>
              </a:rPr>
              <a:t>技术体系</a:t>
            </a:r>
            <a:endParaRPr lang="en-US" altLang="zh-CN" sz="2400" dirty="0">
              <a:solidFill>
                <a:srgbClr val="000000"/>
              </a:solidFill>
              <a:ea typeface="宋体"/>
            </a:endParaRPr>
          </a:p>
          <a:p>
            <a:pPr>
              <a:lnSpc>
                <a:spcPct val="150000"/>
              </a:lnSpc>
            </a:pPr>
            <a:r>
              <a:rPr lang="zh-CN" altLang="zh-CN" sz="2800" b="1" dirty="0">
                <a:solidFill>
                  <a:srgbClr val="C00000"/>
                </a:solidFill>
                <a:latin typeface="微软雅黑"/>
                <a:ea typeface="微软雅黑"/>
              </a:rPr>
              <a:t>二    </a:t>
            </a:r>
            <a:r>
              <a:rPr lang="zh-CN" altLang="en-US" sz="2800" b="1" dirty="0">
                <a:latin typeface="微软雅黑"/>
                <a:ea typeface="微软雅黑"/>
              </a:rPr>
              <a:t>技术支撑</a:t>
            </a:r>
            <a:endParaRPr lang="zh-CN" altLang="zh-CN" sz="2800" b="1" dirty="0">
              <a:latin typeface="微软雅黑"/>
              <a:ea typeface="微软雅黑"/>
            </a:endParaRPr>
          </a:p>
          <a:p>
            <a:pPr>
              <a:lnSpc>
                <a:spcPct val="150000"/>
              </a:lnSpc>
            </a:pPr>
            <a:r>
              <a:rPr lang="en-US" altLang="zh-CN" sz="2400" dirty="0"/>
              <a:t>            -  </a:t>
            </a:r>
            <a:r>
              <a:rPr lang="en-US" altLang="zh-CN" sz="2400" dirty="0" err="1">
                <a:solidFill>
                  <a:srgbClr val="000000"/>
                </a:solidFill>
                <a:ea typeface="宋体"/>
              </a:rPr>
              <a:t>通用组件</a:t>
            </a:r>
            <a:endParaRPr lang="en-US" altLang="zh-CN" sz="2400" dirty="0">
              <a:solidFill>
                <a:srgbClr val="000000"/>
              </a:solidFill>
              <a:ea typeface="宋体"/>
            </a:endParaRPr>
          </a:p>
          <a:p>
            <a:pPr>
              <a:lnSpc>
                <a:spcPct val="150000"/>
              </a:lnSpc>
            </a:pPr>
            <a:r>
              <a:rPr lang="en-US" altLang="zh-CN" sz="2400" dirty="0"/>
              <a:t>            -  </a:t>
            </a:r>
            <a:r>
              <a:rPr lang="en-US" altLang="zh-CN" sz="2400" dirty="0" err="1">
                <a:solidFill>
                  <a:srgbClr val="000000"/>
                </a:solidFill>
                <a:ea typeface="宋体"/>
              </a:rPr>
              <a:t>基础设施</a:t>
            </a:r>
            <a:endParaRPr lang="en-US" altLang="zh-CN" sz="2400" dirty="0">
              <a:solidFill>
                <a:srgbClr val="000000"/>
              </a:solidFill>
              <a:ea typeface="宋体"/>
            </a:endParaRPr>
          </a:p>
          <a:p>
            <a:pPr>
              <a:lnSpc>
                <a:spcPct val="150000"/>
              </a:lnSpc>
            </a:pPr>
            <a:r>
              <a:rPr lang="zh-CN" altLang="zh-CN" sz="2800" b="1" dirty="0">
                <a:solidFill>
                  <a:srgbClr val="C00000"/>
                </a:solidFill>
                <a:latin typeface="微软雅黑"/>
                <a:ea typeface="微软雅黑"/>
              </a:rPr>
              <a:t>三    </a:t>
            </a:r>
            <a:r>
              <a:rPr lang="zh-CN" altLang="zh-CN" sz="2800" b="1" dirty="0">
                <a:latin typeface="微软雅黑"/>
                <a:ea typeface="微软雅黑"/>
              </a:rPr>
              <a:t>服务治理</a:t>
            </a:r>
          </a:p>
          <a:p>
            <a:pPr>
              <a:lnSpc>
                <a:spcPct val="150000"/>
              </a:lnSpc>
            </a:pPr>
            <a:r>
              <a:rPr lang="en-US" altLang="zh-CN" sz="2400" dirty="0"/>
              <a:t>            -  </a:t>
            </a:r>
            <a:r>
              <a:rPr lang="en-US" altLang="zh-CN" sz="2400" dirty="0" err="1"/>
              <a:t>服务</a:t>
            </a:r>
            <a:r>
              <a:rPr lang="zh-CN" altLang="en-US" sz="2400" dirty="0"/>
              <a:t>管控</a:t>
            </a:r>
            <a:endParaRPr lang="en-US" altLang="zh-CN" sz="2400" dirty="0"/>
          </a:p>
          <a:p>
            <a:pPr>
              <a:lnSpc>
                <a:spcPct val="150000"/>
              </a:lnSpc>
            </a:pPr>
            <a:r>
              <a:rPr lang="en-US" altLang="zh-CN" sz="2400" dirty="0"/>
              <a:t>            -  </a:t>
            </a:r>
            <a:r>
              <a:rPr lang="en-US" altLang="zh-CN" sz="2400" dirty="0" err="1"/>
              <a:t>服务</a:t>
            </a:r>
            <a:r>
              <a:rPr lang="zh-CN" altLang="en-US" sz="2400" dirty="0"/>
              <a:t>交互</a:t>
            </a:r>
            <a:endParaRPr lang="en-US" altLang="zh-CN" sz="2400" dirty="0"/>
          </a:p>
        </p:txBody>
      </p:sp>
    </p:spTree>
    <p:extLst>
      <p:ext uri="{BB962C8B-B14F-4D97-AF65-F5344CB8AC3E}">
        <p14:creationId xmlns:p14="http://schemas.microsoft.com/office/powerpoint/2010/main" val="216527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altLang="en-US" sz="2800" b="1" dirty="0">
                <a:solidFill>
                  <a:srgbClr val="C22630"/>
                </a:solidFill>
                <a:latin typeface="微软雅黑"/>
                <a:ea typeface="微软雅黑"/>
              </a:rPr>
              <a:t>研一</a:t>
            </a:r>
            <a:r>
              <a:rPr lang="zh-CN" sz="2800" b="1" dirty="0">
                <a:solidFill>
                  <a:srgbClr val="C22630"/>
                </a:solidFill>
                <a:latin typeface="微软雅黑"/>
                <a:ea typeface="微软雅黑"/>
              </a:rPr>
              <a:t>微服务</a:t>
            </a:r>
            <a:r>
              <a:rPr lang="zh-CN" altLang="en-US" sz="2800" b="1" dirty="0">
                <a:solidFill>
                  <a:srgbClr val="C22630"/>
                </a:solidFill>
                <a:latin typeface="微软雅黑"/>
                <a:ea typeface="微软雅黑"/>
              </a:rPr>
              <a:t>治理 </a:t>
            </a:r>
            <a:r>
              <a:rPr lang="en-US" altLang="zh-CN" dirty="0"/>
              <a:t>-</a:t>
            </a:r>
            <a:r>
              <a:rPr lang="en-US" altLang="zh-CN" sz="2800" b="1" dirty="0">
                <a:solidFill>
                  <a:srgbClr val="C22630"/>
                </a:solidFill>
                <a:latin typeface="微软雅黑"/>
                <a:ea typeface="微软雅黑"/>
              </a:rPr>
              <a:t> Consul</a:t>
            </a:r>
            <a:r>
              <a:rPr lang="en-US" sz="2800" b="1" dirty="0">
                <a:solidFill>
                  <a:srgbClr val="C22630"/>
                </a:solidFill>
                <a:latin typeface="微软雅黑"/>
                <a:ea typeface="微软雅黑"/>
              </a:rPr>
              <a:t> </a:t>
            </a: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7" name="图片 6">
            <a:extLst>
              <a:ext uri="{FF2B5EF4-FFF2-40B4-BE49-F238E27FC236}">
                <a16:creationId xmlns:a16="http://schemas.microsoft.com/office/drawing/2014/main" id="{533910E3-6AEC-422B-BFA8-4CDD86DC5D88}"/>
              </a:ext>
            </a:extLst>
          </p:cNvPr>
          <p:cNvPicPr>
            <a:picLocks noChangeAspect="1"/>
          </p:cNvPicPr>
          <p:nvPr/>
        </p:nvPicPr>
        <p:blipFill>
          <a:blip r:embed="rId3"/>
          <a:stretch>
            <a:fillRect/>
          </a:stretch>
        </p:blipFill>
        <p:spPr>
          <a:xfrm>
            <a:off x="728088" y="970385"/>
            <a:ext cx="5367912" cy="5382948"/>
          </a:xfrm>
          <a:prstGeom prst="rect">
            <a:avLst/>
          </a:prstGeom>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9626" y="1371994"/>
            <a:ext cx="4977261" cy="42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5224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B74FE6E-DCC0-4084-A9B7-0039649AD0F8}"/>
              </a:ext>
            </a:extLst>
          </p:cNvPr>
          <p:cNvSpPr>
            <a:spLocks noGrp="1"/>
          </p:cNvSpPr>
          <p:nvPr>
            <p:ph type="title"/>
          </p:nvPr>
        </p:nvSpPr>
        <p:spPr/>
        <p:txBody>
          <a:bodyPr>
            <a:normAutofit/>
          </a:bodyPr>
          <a:lstStyle/>
          <a:p>
            <a:r>
              <a:rPr lang="zh-CN" altLang="en-US" dirty="0">
                <a:latin typeface="微软雅黑"/>
                <a:ea typeface="微软雅黑"/>
              </a:rPr>
              <a:t>研一</a:t>
            </a:r>
            <a:r>
              <a:rPr lang="zh-CN" altLang="zh-CN" dirty="0">
                <a:latin typeface="微软雅黑"/>
                <a:ea typeface="微软雅黑"/>
              </a:rPr>
              <a:t>微服务</a:t>
            </a:r>
            <a:r>
              <a:rPr lang="zh-CN" altLang="en-US" dirty="0">
                <a:latin typeface="微软雅黑"/>
                <a:ea typeface="微软雅黑"/>
              </a:rPr>
              <a:t>治理 </a:t>
            </a:r>
            <a:r>
              <a:rPr lang="en-US" altLang="zh-CN" dirty="0">
                <a:latin typeface="微软雅黑"/>
                <a:ea typeface="微软雅黑"/>
              </a:rPr>
              <a:t>-</a:t>
            </a:r>
            <a:r>
              <a:rPr lang="en-US" altLang="zh-CN" dirty="0"/>
              <a:t> Consul</a:t>
            </a:r>
            <a:endParaRPr lang="zh-CN" altLang="en-US" dirty="0"/>
          </a:p>
        </p:txBody>
      </p:sp>
      <p:sp>
        <p:nvSpPr>
          <p:cNvPr id="2" name="Rectangle 2">
            <a:extLst>
              <a:ext uri="{FF2B5EF4-FFF2-40B4-BE49-F238E27FC236}">
                <a16:creationId xmlns:a16="http://schemas.microsoft.com/office/drawing/2014/main" id="{74CC32BB-A2E6-4784-BD7C-C9D23211714F}"/>
              </a:ext>
            </a:extLst>
          </p:cNvPr>
          <p:cNvSpPr>
            <a:spLocks noChangeArrowheads="1"/>
          </p:cNvSpPr>
          <p:nvPr/>
        </p:nvSpPr>
        <p:spPr bwMode="auto">
          <a:xfrm flipV="1">
            <a:off x="-1033600" y="2470242"/>
            <a:ext cx="18014327" cy="5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579" y="1392820"/>
            <a:ext cx="5960166" cy="466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9261" y="1416266"/>
            <a:ext cx="5370900" cy="466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a:extLst>
              <a:ext uri="{FF2B5EF4-FFF2-40B4-BE49-F238E27FC236}">
                <a16:creationId xmlns:a16="http://schemas.microsoft.com/office/drawing/2014/main" id="{0972A159-BE08-465C-B42D-BFD50EE71D5B}"/>
              </a:ext>
            </a:extLst>
          </p:cNvPr>
          <p:cNvSpPr txBox="1"/>
          <p:nvPr/>
        </p:nvSpPr>
        <p:spPr>
          <a:xfrm>
            <a:off x="493364" y="859809"/>
            <a:ext cx="11393836"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CP</a:t>
            </a:r>
            <a:r>
              <a:rPr lang="zh-CN" altLang="en-US" dirty="0">
                <a:latin typeface="微软雅黑" panose="020B0503020204020204" pitchFamily="34" charset="-122"/>
                <a:ea typeface="微软雅黑" panose="020B0503020204020204" pitchFamily="34" charset="-122"/>
              </a:rPr>
              <a:t>架构、</a:t>
            </a:r>
            <a:r>
              <a:rPr lang="en-US" altLang="zh-CN" dirty="0">
                <a:latin typeface="微软雅黑" panose="020B0503020204020204" pitchFamily="34" charset="-122"/>
                <a:ea typeface="微软雅黑" panose="020B0503020204020204" pitchFamily="34" charset="-122"/>
              </a:rPr>
              <a:t>Raft</a:t>
            </a:r>
            <a:r>
              <a:rPr lang="zh-CN" altLang="en-US" dirty="0">
                <a:latin typeface="微软雅黑" panose="020B0503020204020204" pitchFamily="34" charset="-122"/>
                <a:ea typeface="微软雅黑" panose="020B0503020204020204" pitchFamily="34" charset="-122"/>
              </a:rPr>
              <a:t>选举算法、服务注册、服务发现、配置更新</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9933913"/>
      </p:ext>
    </p:extLst>
  </p:cSld>
  <p:clrMapOvr>
    <a:masterClrMapping/>
  </p:clrMapOvr>
  <mc:AlternateContent xmlns:mc="http://schemas.openxmlformats.org/markup-compatibility/2006" xmlns:p14="http://schemas.microsoft.com/office/powerpoint/2010/main">
    <mc:Choice Requires="p14">
      <p:transition p14:dur="30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altLang="en-US" sz="2800" b="1" dirty="0">
                <a:solidFill>
                  <a:srgbClr val="C22630"/>
                </a:solidFill>
                <a:latin typeface="微软雅黑"/>
                <a:ea typeface="微软雅黑"/>
              </a:rPr>
              <a:t>研一</a:t>
            </a:r>
            <a:r>
              <a:rPr lang="zh-CN" sz="2800" b="1" dirty="0">
                <a:solidFill>
                  <a:srgbClr val="C22630"/>
                </a:solidFill>
                <a:latin typeface="微软雅黑"/>
                <a:ea typeface="微软雅黑"/>
              </a:rPr>
              <a:t>微服务</a:t>
            </a:r>
            <a:r>
              <a:rPr lang="zh-CN" altLang="en-US" sz="2800" b="1" dirty="0">
                <a:solidFill>
                  <a:srgbClr val="C22630"/>
                </a:solidFill>
                <a:latin typeface="微软雅黑"/>
                <a:ea typeface="微软雅黑"/>
              </a:rPr>
              <a:t>治理 </a:t>
            </a:r>
            <a:r>
              <a:rPr lang="en-US" altLang="zh-CN" dirty="0"/>
              <a:t>-</a:t>
            </a:r>
            <a:r>
              <a:rPr lang="en-US" altLang="zh-CN" sz="2800" b="1" dirty="0">
                <a:solidFill>
                  <a:srgbClr val="C22630"/>
                </a:solidFill>
                <a:latin typeface="微软雅黑"/>
                <a:ea typeface="微软雅黑"/>
              </a:rPr>
              <a:t> Sleuth</a:t>
            </a:r>
            <a:r>
              <a:rPr lang="zh-CN" altLang="en-US" sz="2800" b="1" dirty="0">
                <a:solidFill>
                  <a:srgbClr val="C22630"/>
                </a:solidFill>
                <a:latin typeface="微软雅黑"/>
                <a:ea typeface="微软雅黑"/>
              </a:rPr>
              <a:t>、</a:t>
            </a:r>
            <a:r>
              <a:rPr lang="en-US" altLang="zh-CN" sz="2800" b="1" dirty="0" err="1">
                <a:solidFill>
                  <a:srgbClr val="C22630"/>
                </a:solidFill>
                <a:latin typeface="微软雅黑"/>
                <a:ea typeface="微软雅黑"/>
              </a:rPr>
              <a:t>Zipkin</a:t>
            </a:r>
            <a:r>
              <a:rPr lang="en-US" sz="2800" b="1" dirty="0">
                <a:solidFill>
                  <a:srgbClr val="C22630"/>
                </a:solidFill>
                <a:latin typeface="微软雅黑"/>
                <a:ea typeface="微软雅黑"/>
              </a:rPr>
              <a:t> </a:t>
            </a: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423" y="859809"/>
            <a:ext cx="5557667" cy="5120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 y="859809"/>
            <a:ext cx="5533648" cy="5129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883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1+#ppt_w/2"/>
                                          </p:val>
                                        </p:tav>
                                        <p:tav tm="100000">
                                          <p:val>
                                            <p:strVal val="#ppt_x"/>
                                          </p:val>
                                        </p:tav>
                                      </p:tavLst>
                                    </p:anim>
                                    <p:anim calcmode="lin" valueType="num">
                                      <p:cBhvr additive="base">
                                        <p:cTn id="8"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altLang="en-US" sz="2800" b="1" dirty="0">
                <a:solidFill>
                  <a:srgbClr val="C22630"/>
                </a:solidFill>
                <a:latin typeface="微软雅黑"/>
                <a:ea typeface="微软雅黑"/>
              </a:rPr>
              <a:t>研一</a:t>
            </a:r>
            <a:r>
              <a:rPr lang="zh-CN" sz="2800" b="1" dirty="0">
                <a:solidFill>
                  <a:srgbClr val="C22630"/>
                </a:solidFill>
                <a:latin typeface="微软雅黑"/>
                <a:ea typeface="微软雅黑"/>
              </a:rPr>
              <a:t>微服务</a:t>
            </a:r>
            <a:r>
              <a:rPr lang="zh-CN" altLang="en-US" sz="2800" b="1" dirty="0">
                <a:solidFill>
                  <a:srgbClr val="C22630"/>
                </a:solidFill>
                <a:latin typeface="微软雅黑"/>
                <a:ea typeface="微软雅黑"/>
              </a:rPr>
              <a:t>治理 </a:t>
            </a:r>
            <a:r>
              <a:rPr lang="en-US" altLang="zh-CN" dirty="0"/>
              <a:t>-</a:t>
            </a:r>
            <a:r>
              <a:rPr lang="en-US" altLang="zh-CN" sz="2800" b="1" dirty="0">
                <a:solidFill>
                  <a:srgbClr val="C22630"/>
                </a:solidFill>
                <a:latin typeface="微软雅黑"/>
                <a:ea typeface="微软雅黑"/>
              </a:rPr>
              <a:t> Sleuth</a:t>
            </a:r>
            <a:r>
              <a:rPr lang="zh-CN" altLang="en-US" sz="2800" b="1" dirty="0">
                <a:solidFill>
                  <a:srgbClr val="C22630"/>
                </a:solidFill>
                <a:latin typeface="微软雅黑"/>
                <a:ea typeface="微软雅黑"/>
              </a:rPr>
              <a:t>、</a:t>
            </a:r>
            <a:r>
              <a:rPr lang="en-US" altLang="zh-CN" sz="2800" b="1" dirty="0" err="1">
                <a:solidFill>
                  <a:srgbClr val="C22630"/>
                </a:solidFill>
                <a:latin typeface="微软雅黑"/>
                <a:ea typeface="微软雅黑"/>
              </a:rPr>
              <a:t>Zipkin</a:t>
            </a:r>
            <a:r>
              <a:rPr lang="en-US" sz="2800" b="1" dirty="0">
                <a:solidFill>
                  <a:srgbClr val="C22630"/>
                </a:solidFill>
                <a:latin typeface="微软雅黑"/>
                <a:ea typeface="微软雅黑"/>
              </a:rPr>
              <a:t> </a:t>
            </a: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34" y="859809"/>
            <a:ext cx="10185400" cy="546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0208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normAutofit/>
          </a:bodyP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altLang="en-US" sz="2800" b="1" dirty="0">
                <a:solidFill>
                  <a:srgbClr val="C22630"/>
                </a:solidFill>
                <a:latin typeface="微软雅黑"/>
                <a:ea typeface="微软雅黑"/>
              </a:rPr>
              <a:t>研一</a:t>
            </a:r>
            <a:r>
              <a:rPr lang="zh-CN" sz="2800" b="1" dirty="0">
                <a:solidFill>
                  <a:srgbClr val="C22630"/>
                </a:solidFill>
                <a:latin typeface="微软雅黑"/>
                <a:ea typeface="微软雅黑"/>
              </a:rPr>
              <a:t>微服务</a:t>
            </a:r>
            <a:r>
              <a:rPr lang="zh-CN" altLang="en-US" sz="2800" b="1" dirty="0">
                <a:solidFill>
                  <a:srgbClr val="C22630"/>
                </a:solidFill>
                <a:latin typeface="微软雅黑"/>
                <a:ea typeface="微软雅黑"/>
              </a:rPr>
              <a:t>治理 </a:t>
            </a:r>
            <a:r>
              <a:rPr lang="en-US" altLang="zh-CN" dirty="0"/>
              <a:t>– Sleuth</a:t>
            </a:r>
            <a:r>
              <a:rPr lang="zh-CN" altLang="en-US" dirty="0"/>
              <a:t>、</a:t>
            </a:r>
            <a:r>
              <a:rPr lang="en-US" altLang="zh-CN" dirty="0" err="1"/>
              <a:t>Zipkin</a:t>
            </a:r>
            <a:endParaRPr lang="en-US" sz="2800" b="1" dirty="0">
              <a:solidFill>
                <a:srgbClr val="C22630"/>
              </a:solidFill>
              <a:latin typeface="微软雅黑"/>
              <a:ea typeface="微软雅黑"/>
            </a:endParaRP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207" y="859809"/>
            <a:ext cx="8274050" cy="245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7504" y="1317009"/>
            <a:ext cx="6166292" cy="493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532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normAutofit/>
          </a:bodyP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altLang="en-US" sz="2800" b="1" dirty="0">
                <a:solidFill>
                  <a:srgbClr val="C22630"/>
                </a:solidFill>
                <a:latin typeface="微软雅黑"/>
                <a:ea typeface="微软雅黑"/>
              </a:rPr>
              <a:t>研一</a:t>
            </a:r>
            <a:r>
              <a:rPr lang="zh-CN" sz="2800" b="1" dirty="0">
                <a:solidFill>
                  <a:srgbClr val="C22630"/>
                </a:solidFill>
                <a:latin typeface="微软雅黑"/>
                <a:ea typeface="微软雅黑"/>
              </a:rPr>
              <a:t>微服务</a:t>
            </a:r>
            <a:r>
              <a:rPr lang="zh-CN" altLang="en-US" sz="2800" b="1" dirty="0">
                <a:solidFill>
                  <a:srgbClr val="C22630"/>
                </a:solidFill>
                <a:latin typeface="微软雅黑"/>
                <a:ea typeface="微软雅黑"/>
              </a:rPr>
              <a:t>治理 </a:t>
            </a:r>
            <a:r>
              <a:rPr lang="en-US" altLang="zh-CN" dirty="0"/>
              <a:t>– </a:t>
            </a:r>
            <a:r>
              <a:rPr lang="en-US" altLang="zh-CN" dirty="0">
                <a:latin typeface="微软雅黑" panose="020B0503020204020204" pitchFamily="34" charset="-122"/>
                <a:ea typeface="微软雅黑" panose="020B0503020204020204" pitchFamily="34" charset="-122"/>
              </a:rPr>
              <a:t>Actuator</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Prometheus</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Grafana</a:t>
            </a:r>
            <a:r>
              <a:rPr lang="en-US" sz="2800" b="1" dirty="0">
                <a:solidFill>
                  <a:srgbClr val="C22630"/>
                </a:solidFill>
                <a:latin typeface="微软雅黑"/>
                <a:ea typeface="微软雅黑"/>
              </a:rPr>
              <a:t> </a:t>
            </a: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553" y="859809"/>
            <a:ext cx="9194639" cy="5285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1309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normAutofit/>
          </a:bodyP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altLang="en-US" sz="2800" b="1" dirty="0">
                <a:solidFill>
                  <a:srgbClr val="C22630"/>
                </a:solidFill>
                <a:latin typeface="微软雅黑"/>
                <a:ea typeface="微软雅黑"/>
              </a:rPr>
              <a:t>研一</a:t>
            </a:r>
            <a:r>
              <a:rPr lang="zh-CN" sz="2800" b="1" dirty="0">
                <a:solidFill>
                  <a:srgbClr val="C22630"/>
                </a:solidFill>
                <a:latin typeface="微软雅黑"/>
                <a:ea typeface="微软雅黑"/>
              </a:rPr>
              <a:t>微服务</a:t>
            </a:r>
            <a:r>
              <a:rPr lang="zh-CN" altLang="en-US" sz="2800" b="1" dirty="0">
                <a:solidFill>
                  <a:srgbClr val="C22630"/>
                </a:solidFill>
                <a:latin typeface="微软雅黑"/>
                <a:ea typeface="微软雅黑"/>
              </a:rPr>
              <a:t>治理 </a:t>
            </a:r>
            <a:r>
              <a:rPr lang="en-US" altLang="zh-CN" dirty="0"/>
              <a:t>– </a:t>
            </a:r>
            <a:r>
              <a:rPr lang="en-US" altLang="zh-CN" dirty="0">
                <a:latin typeface="微软雅黑" panose="020B0503020204020204" pitchFamily="34" charset="-122"/>
                <a:ea typeface="微软雅黑" panose="020B0503020204020204" pitchFamily="34" charset="-122"/>
              </a:rPr>
              <a:t>Actuator</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Prometheus</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Grafana</a:t>
            </a:r>
            <a:r>
              <a:rPr lang="en-US" sz="2800" b="1" dirty="0">
                <a:solidFill>
                  <a:srgbClr val="C22630"/>
                </a:solidFill>
                <a:latin typeface="微软雅黑"/>
                <a:ea typeface="微软雅黑"/>
              </a:rPr>
              <a:t> </a:t>
            </a: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4" name="图片 3">
            <a:extLst>
              <a:ext uri="{FF2B5EF4-FFF2-40B4-BE49-F238E27FC236}">
                <a16:creationId xmlns:a16="http://schemas.microsoft.com/office/drawing/2014/main" id="{4360B812-0889-48C4-9297-BBB3C13C4367}"/>
              </a:ext>
            </a:extLst>
          </p:cNvPr>
          <p:cNvPicPr>
            <a:picLocks noChangeAspect="1"/>
          </p:cNvPicPr>
          <p:nvPr/>
        </p:nvPicPr>
        <p:blipFill>
          <a:blip r:embed="rId3"/>
          <a:stretch>
            <a:fillRect/>
          </a:stretch>
        </p:blipFill>
        <p:spPr>
          <a:xfrm>
            <a:off x="546718" y="784085"/>
            <a:ext cx="11114851" cy="5521648"/>
          </a:xfrm>
          <a:prstGeom prst="rect">
            <a:avLst/>
          </a:prstGeom>
        </p:spPr>
      </p:pic>
    </p:spTree>
    <p:extLst>
      <p:ext uri="{BB962C8B-B14F-4D97-AF65-F5344CB8AC3E}">
        <p14:creationId xmlns:p14="http://schemas.microsoft.com/office/powerpoint/2010/main" val="2460329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normAutofit/>
          </a:bodyP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altLang="en-US" sz="2800" b="1" dirty="0">
                <a:solidFill>
                  <a:srgbClr val="C22630"/>
                </a:solidFill>
                <a:latin typeface="微软雅黑"/>
                <a:ea typeface="微软雅黑"/>
              </a:rPr>
              <a:t>研一</a:t>
            </a:r>
            <a:r>
              <a:rPr lang="zh-CN" sz="2800" b="1" dirty="0">
                <a:solidFill>
                  <a:srgbClr val="C22630"/>
                </a:solidFill>
                <a:latin typeface="微软雅黑"/>
                <a:ea typeface="微软雅黑"/>
              </a:rPr>
              <a:t>微服务</a:t>
            </a:r>
            <a:r>
              <a:rPr lang="zh-CN" altLang="en-US" sz="2800" b="1" dirty="0">
                <a:solidFill>
                  <a:srgbClr val="C22630"/>
                </a:solidFill>
                <a:latin typeface="微软雅黑"/>
                <a:ea typeface="微软雅黑"/>
              </a:rPr>
              <a:t>治理 </a:t>
            </a:r>
            <a:r>
              <a:rPr lang="en-US" altLang="zh-CN" dirty="0"/>
              <a:t>– </a:t>
            </a:r>
            <a:r>
              <a:rPr lang="en-US" altLang="zh-CN" dirty="0">
                <a:latin typeface="微软雅黑" panose="020B0503020204020204" pitchFamily="34" charset="-122"/>
                <a:ea typeface="微软雅黑" panose="020B0503020204020204" pitchFamily="34" charset="-122"/>
              </a:rPr>
              <a:t>Git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Jenkins</a:t>
            </a:r>
            <a:endParaRPr lang="en-US" sz="2800" b="1" dirty="0">
              <a:solidFill>
                <a:srgbClr val="C22630"/>
              </a:solidFill>
              <a:latin typeface="微软雅黑"/>
              <a:ea typeface="微软雅黑"/>
            </a:endParaRP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6" name="图片 5">
            <a:extLst>
              <a:ext uri="{FF2B5EF4-FFF2-40B4-BE49-F238E27FC236}">
                <a16:creationId xmlns:a16="http://schemas.microsoft.com/office/drawing/2014/main" id="{A6379650-F5D8-44A8-BE46-7672BA4E2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43" y="976162"/>
            <a:ext cx="5261577" cy="2642939"/>
          </a:xfrm>
          <a:prstGeom prst="rect">
            <a:avLst/>
          </a:prstGeom>
        </p:spPr>
      </p:pic>
      <p:pic>
        <p:nvPicPr>
          <p:cNvPr id="3" name="图片 2">
            <a:extLst>
              <a:ext uri="{FF2B5EF4-FFF2-40B4-BE49-F238E27FC236}">
                <a16:creationId xmlns:a16="http://schemas.microsoft.com/office/drawing/2014/main" id="{3056A9E8-6463-4BCD-91BE-B671E7F3E8A4}"/>
              </a:ext>
            </a:extLst>
          </p:cNvPr>
          <p:cNvPicPr>
            <a:picLocks noChangeAspect="1"/>
          </p:cNvPicPr>
          <p:nvPr/>
        </p:nvPicPr>
        <p:blipFill>
          <a:blip r:embed="rId4"/>
          <a:stretch>
            <a:fillRect/>
          </a:stretch>
        </p:blipFill>
        <p:spPr>
          <a:xfrm>
            <a:off x="2155928" y="2736664"/>
            <a:ext cx="9261827" cy="3308455"/>
          </a:xfrm>
          <a:prstGeom prst="rect">
            <a:avLst/>
          </a:prstGeom>
        </p:spPr>
      </p:pic>
    </p:spTree>
    <p:extLst>
      <p:ext uri="{BB962C8B-B14F-4D97-AF65-F5344CB8AC3E}">
        <p14:creationId xmlns:p14="http://schemas.microsoft.com/office/powerpoint/2010/main" val="2560913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altLang="en-US" sz="2800" b="1" dirty="0">
                <a:solidFill>
                  <a:srgbClr val="C22630"/>
                </a:solidFill>
                <a:latin typeface="微软雅黑"/>
                <a:ea typeface="微软雅黑"/>
              </a:rPr>
              <a:t>研一</a:t>
            </a:r>
            <a:r>
              <a:rPr lang="zh-CN" sz="2800" b="1" dirty="0">
                <a:solidFill>
                  <a:srgbClr val="C22630"/>
                </a:solidFill>
                <a:latin typeface="微软雅黑"/>
                <a:ea typeface="微软雅黑"/>
              </a:rPr>
              <a:t>微服务</a:t>
            </a:r>
            <a:r>
              <a:rPr lang="zh-CN" altLang="en-US" sz="2800" b="1" dirty="0">
                <a:solidFill>
                  <a:srgbClr val="C22630"/>
                </a:solidFill>
                <a:latin typeface="微软雅黑"/>
                <a:ea typeface="微软雅黑"/>
              </a:rPr>
              <a:t>治理 </a:t>
            </a:r>
            <a:r>
              <a:rPr lang="en-US" altLang="zh-CN" dirty="0"/>
              <a:t>- Ribbon</a:t>
            </a:r>
            <a:r>
              <a:rPr lang="en-US" altLang="zh-CN" sz="2800" b="1" dirty="0">
                <a:solidFill>
                  <a:srgbClr val="C22630"/>
                </a:solidFill>
                <a:latin typeface="微软雅黑"/>
                <a:ea typeface="微软雅黑"/>
              </a:rPr>
              <a:t> </a:t>
            </a:r>
            <a:r>
              <a:rPr lang="en-US" sz="2800" b="1" dirty="0">
                <a:solidFill>
                  <a:srgbClr val="C22630"/>
                </a:solidFill>
                <a:latin typeface="微软雅黑"/>
                <a:ea typeface="微软雅黑"/>
              </a:rPr>
              <a:t> </a:t>
            </a: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946" y="802458"/>
            <a:ext cx="8323226" cy="575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a:extLst>
              <a:ext uri="{FF2B5EF4-FFF2-40B4-BE49-F238E27FC236}">
                <a16:creationId xmlns:a16="http://schemas.microsoft.com/office/drawing/2014/main" id="{75B5BC78-077E-4112-9B48-C1D2AC952C61}"/>
              </a:ext>
            </a:extLst>
          </p:cNvPr>
          <p:cNvSpPr/>
          <p:nvPr/>
        </p:nvSpPr>
        <p:spPr>
          <a:xfrm>
            <a:off x="9703683" y="2291582"/>
            <a:ext cx="1826141" cy="1569660"/>
          </a:xfrm>
          <a:prstGeom prst="rect">
            <a:avLst/>
          </a:prstGeom>
          <a:noFill/>
        </p:spPr>
        <p:txBody>
          <a:bodyPr wrap="none" lIns="91440" tIns="45720" rIns="91440" bIns="45720">
            <a:spAutoFit/>
          </a:bodyPr>
          <a:lstStyle/>
          <a:p>
            <a:pPr algn="ctr"/>
            <a:r>
              <a:rPr lang="zh-CN" altLang="en-US"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负载均衡</a:t>
            </a:r>
            <a:endParaRPr lang="en-US" altLang="zh-CN"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a:endParaRPr lang="en-US" altLang="zh-CN"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a:r>
              <a:rPr lang="zh-CN" altLang="en-US"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请求重试</a:t>
            </a:r>
            <a:endParaRPr lang="en-US" altLang="zh-CN"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122513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altLang="en-US" sz="2800" b="1" dirty="0">
                <a:solidFill>
                  <a:srgbClr val="C22630"/>
                </a:solidFill>
                <a:latin typeface="微软雅黑"/>
                <a:ea typeface="微软雅黑"/>
              </a:rPr>
              <a:t>研一</a:t>
            </a:r>
            <a:r>
              <a:rPr lang="zh-CN" sz="2800" b="1" dirty="0">
                <a:solidFill>
                  <a:srgbClr val="C22630"/>
                </a:solidFill>
                <a:latin typeface="微软雅黑"/>
                <a:ea typeface="微软雅黑"/>
              </a:rPr>
              <a:t>微服务</a:t>
            </a:r>
            <a:r>
              <a:rPr lang="zh-CN" altLang="en-US" sz="2800" b="1" dirty="0">
                <a:solidFill>
                  <a:srgbClr val="C22630"/>
                </a:solidFill>
                <a:latin typeface="微软雅黑"/>
                <a:ea typeface="微软雅黑"/>
              </a:rPr>
              <a:t>治理 </a:t>
            </a:r>
            <a:r>
              <a:rPr lang="en-US" altLang="zh-CN" dirty="0"/>
              <a:t>– </a:t>
            </a:r>
            <a:r>
              <a:rPr lang="en-US" altLang="zh-CN" dirty="0" err="1"/>
              <a:t>Hystrix</a:t>
            </a:r>
            <a:r>
              <a:rPr lang="zh-CN" altLang="en-US" dirty="0"/>
              <a:t>断路器</a:t>
            </a:r>
            <a:r>
              <a:rPr lang="en-US" altLang="zh-CN" sz="2800" b="1" dirty="0">
                <a:solidFill>
                  <a:srgbClr val="C22630"/>
                </a:solidFill>
                <a:latin typeface="微软雅黑"/>
                <a:ea typeface="微软雅黑"/>
              </a:rPr>
              <a:t> </a:t>
            </a:r>
            <a:r>
              <a:rPr lang="en-US" sz="2800" b="1" dirty="0">
                <a:solidFill>
                  <a:srgbClr val="C22630"/>
                </a:solidFill>
                <a:latin typeface="微软雅黑"/>
                <a:ea typeface="微软雅黑"/>
              </a:rPr>
              <a:t> </a:t>
            </a: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857" y="859809"/>
            <a:ext cx="5987487" cy="5018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6193" y="1317009"/>
            <a:ext cx="5155642" cy="4353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436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609600" y="3013502"/>
            <a:ext cx="10972800" cy="830997"/>
          </a:xfrm>
          <a:prstGeom prst="rect">
            <a:avLst/>
          </a:prstGeom>
        </p:spPr>
        <p:txBody>
          <a:bodyPr>
            <a:spAutoFit/>
          </a:bodyPr>
          <a:lstStyle>
            <a:lvl1pPr marL="457178" indent="-457178" algn="l" defTabSz="121914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50" indent="-380981" algn="l" defTabSz="121914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25" indent="-304784" algn="l" defTabSz="121914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ctr">
              <a:buNone/>
            </a:pPr>
            <a:r>
              <a:rPr lang="zh-CN" altLang="en-US" sz="4800" b="1" dirty="0">
                <a:solidFill>
                  <a:schemeClr val="tx1">
                    <a:lumMod val="65000"/>
                    <a:lumOff val="35000"/>
                  </a:schemeClr>
                </a:solidFill>
                <a:latin typeface="微软雅黑" panose="020B0503020204020204" pitchFamily="34" charset="-122"/>
                <a:ea typeface="微软雅黑" panose="020B0503020204020204" pitchFamily="34" charset="-122"/>
              </a:rPr>
              <a:t>第一部分 微服务技术架构简介</a:t>
            </a:r>
            <a:endParaRPr lang="en-US" altLang="zh-CN" sz="4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700192" y="3134226"/>
            <a:ext cx="0" cy="589548"/>
          </a:xfrm>
          <a:prstGeom prst="line">
            <a:avLst/>
          </a:prstGeom>
          <a:ln w="304800" cmpd="thickThin">
            <a:solidFill>
              <a:srgbClr val="C226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093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altLang="en-US" sz="2800" b="1" dirty="0">
                <a:solidFill>
                  <a:srgbClr val="C22630"/>
                </a:solidFill>
                <a:latin typeface="微软雅黑"/>
                <a:ea typeface="微软雅黑"/>
              </a:rPr>
              <a:t>研一</a:t>
            </a:r>
            <a:r>
              <a:rPr lang="zh-CN" sz="2800" b="1" dirty="0">
                <a:solidFill>
                  <a:srgbClr val="C22630"/>
                </a:solidFill>
                <a:latin typeface="微软雅黑"/>
                <a:ea typeface="微软雅黑"/>
              </a:rPr>
              <a:t>微服务</a:t>
            </a:r>
            <a:r>
              <a:rPr lang="zh-CN" altLang="en-US" sz="2800" b="1" dirty="0">
                <a:solidFill>
                  <a:srgbClr val="C22630"/>
                </a:solidFill>
                <a:latin typeface="微软雅黑"/>
                <a:ea typeface="微软雅黑"/>
              </a:rPr>
              <a:t>治理 </a:t>
            </a:r>
            <a:r>
              <a:rPr lang="en-US" altLang="zh-CN" dirty="0"/>
              <a:t>– </a:t>
            </a:r>
            <a:r>
              <a:rPr lang="en-US" altLang="zh-CN" dirty="0" err="1"/>
              <a:t>Hystrix</a:t>
            </a:r>
            <a:r>
              <a:rPr lang="zh-CN" altLang="en-US" dirty="0"/>
              <a:t>工作流程</a:t>
            </a:r>
            <a:r>
              <a:rPr lang="en-US" altLang="zh-CN" sz="2800" b="1" dirty="0">
                <a:solidFill>
                  <a:srgbClr val="C22630"/>
                </a:solidFill>
                <a:latin typeface="微软雅黑"/>
                <a:ea typeface="微软雅黑"/>
              </a:rPr>
              <a:t> </a:t>
            </a:r>
            <a:r>
              <a:rPr lang="en-US" sz="2800" b="1" dirty="0">
                <a:solidFill>
                  <a:srgbClr val="C22630"/>
                </a:solidFill>
                <a:latin typeface="微软雅黑"/>
                <a:ea typeface="微软雅黑"/>
              </a:rPr>
              <a:t> </a:t>
            </a: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sp>
        <p:nvSpPr>
          <p:cNvPr id="6" name="矩形 5">
            <a:extLst>
              <a:ext uri="{FF2B5EF4-FFF2-40B4-BE49-F238E27FC236}">
                <a16:creationId xmlns:a16="http://schemas.microsoft.com/office/drawing/2014/main" id="{090E62F2-8D6B-4141-B31E-57CAE6612C91}"/>
              </a:ext>
            </a:extLst>
          </p:cNvPr>
          <p:cNvSpPr/>
          <p:nvPr/>
        </p:nvSpPr>
        <p:spPr>
          <a:xfrm>
            <a:off x="10662693" y="1285742"/>
            <a:ext cx="1005403" cy="3539430"/>
          </a:xfrm>
          <a:prstGeom prst="rect">
            <a:avLst/>
          </a:prstGeom>
          <a:noFill/>
        </p:spPr>
        <p:txBody>
          <a:bodyPr wrap="none" lIns="91440" tIns="45720" rIns="91440" bIns="45720">
            <a:spAutoFit/>
          </a:bodyPr>
          <a:lstStyle/>
          <a:p>
            <a:pPr algn="ctr"/>
            <a:r>
              <a:rPr lang="zh-CN" altLang="en-US"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限流</a:t>
            </a:r>
            <a:endParaRPr lang="en-US" altLang="zh-CN"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a:endParaRPr lang="en-US" altLang="zh-CN"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a:r>
              <a:rPr lang="zh-CN" altLang="en-US"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熔断</a:t>
            </a:r>
            <a:endParaRPr lang="en-US" altLang="zh-CN"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a:endParaRPr lang="en-US" altLang="zh-CN"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a:r>
              <a:rPr lang="zh-CN" altLang="en-US"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降级</a:t>
            </a:r>
            <a:endParaRPr lang="en-US" altLang="zh-CN"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a:endParaRPr lang="en-US" altLang="zh-CN"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a:r>
              <a:rPr lang="zh-CN" altLang="en-US"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隔离</a:t>
            </a:r>
          </a:p>
        </p:txBody>
      </p:sp>
      <p:pic>
        <p:nvPicPr>
          <p:cNvPr id="4" name="图片 3">
            <a:extLst>
              <a:ext uri="{FF2B5EF4-FFF2-40B4-BE49-F238E27FC236}">
                <a16:creationId xmlns:a16="http://schemas.microsoft.com/office/drawing/2014/main" id="{9F0F2628-A707-41F1-A868-9763D58F998E}"/>
              </a:ext>
            </a:extLst>
          </p:cNvPr>
          <p:cNvPicPr>
            <a:picLocks noChangeAspect="1"/>
          </p:cNvPicPr>
          <p:nvPr/>
        </p:nvPicPr>
        <p:blipFill>
          <a:blip r:embed="rId3"/>
          <a:stretch>
            <a:fillRect/>
          </a:stretch>
        </p:blipFill>
        <p:spPr>
          <a:xfrm>
            <a:off x="583973" y="1088409"/>
            <a:ext cx="10038080" cy="4040419"/>
          </a:xfrm>
          <a:prstGeom prst="rect">
            <a:avLst/>
          </a:prstGeom>
        </p:spPr>
      </p:pic>
    </p:spTree>
    <p:extLst>
      <p:ext uri="{BB962C8B-B14F-4D97-AF65-F5344CB8AC3E}">
        <p14:creationId xmlns:p14="http://schemas.microsoft.com/office/powerpoint/2010/main" val="3449613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altLang="en-US" sz="2800" b="1" dirty="0">
                <a:solidFill>
                  <a:srgbClr val="C22630"/>
                </a:solidFill>
                <a:latin typeface="微软雅黑"/>
                <a:ea typeface="微软雅黑"/>
              </a:rPr>
              <a:t>研一</a:t>
            </a:r>
            <a:r>
              <a:rPr lang="zh-CN" sz="2800" b="1" dirty="0">
                <a:solidFill>
                  <a:srgbClr val="C22630"/>
                </a:solidFill>
                <a:latin typeface="微软雅黑"/>
                <a:ea typeface="微软雅黑"/>
              </a:rPr>
              <a:t>微服务</a:t>
            </a:r>
            <a:r>
              <a:rPr lang="zh-CN" altLang="en-US" sz="2800" b="1" dirty="0">
                <a:solidFill>
                  <a:srgbClr val="C22630"/>
                </a:solidFill>
                <a:latin typeface="微软雅黑"/>
                <a:ea typeface="微软雅黑"/>
              </a:rPr>
              <a:t>治理 </a:t>
            </a:r>
            <a:r>
              <a:rPr lang="en-US" altLang="zh-CN" dirty="0"/>
              <a:t>– </a:t>
            </a:r>
            <a:r>
              <a:rPr lang="en-US" altLang="zh-CN" dirty="0" err="1"/>
              <a:t>Hystrix</a:t>
            </a:r>
            <a:r>
              <a:rPr lang="zh-CN" altLang="en-US" dirty="0"/>
              <a:t>滑动窗口算法</a:t>
            </a:r>
            <a:r>
              <a:rPr lang="en-US" altLang="zh-CN" sz="2800" b="1" dirty="0">
                <a:solidFill>
                  <a:srgbClr val="C22630"/>
                </a:solidFill>
                <a:latin typeface="微软雅黑"/>
                <a:ea typeface="微软雅黑"/>
              </a:rPr>
              <a:t> </a:t>
            </a:r>
            <a:r>
              <a:rPr lang="en-US" sz="2800" b="1" dirty="0">
                <a:solidFill>
                  <a:srgbClr val="C22630"/>
                </a:solidFill>
                <a:latin typeface="微软雅黑"/>
                <a:ea typeface="微软雅黑"/>
              </a:rPr>
              <a:t> </a:t>
            </a: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728" y="778353"/>
            <a:ext cx="5064475" cy="295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a:extLst>
              <a:ext uri="{FF2B5EF4-FFF2-40B4-BE49-F238E27FC236}">
                <a16:creationId xmlns:a16="http://schemas.microsoft.com/office/drawing/2014/main" id="{3E4DF65C-2A82-4918-A77E-B0837BB35FE2}"/>
              </a:ext>
            </a:extLst>
          </p:cNvPr>
          <p:cNvPicPr>
            <a:picLocks noChangeAspect="1"/>
          </p:cNvPicPr>
          <p:nvPr/>
        </p:nvPicPr>
        <p:blipFill>
          <a:blip r:embed="rId4"/>
          <a:stretch>
            <a:fillRect/>
          </a:stretch>
        </p:blipFill>
        <p:spPr>
          <a:xfrm>
            <a:off x="6968116" y="1317009"/>
            <a:ext cx="4635873" cy="4147503"/>
          </a:xfrm>
          <a:prstGeom prst="rect">
            <a:avLst/>
          </a:prstGeom>
        </p:spPr>
      </p:pic>
      <p:pic>
        <p:nvPicPr>
          <p:cNvPr id="7" name="图片 6">
            <a:extLst>
              <a:ext uri="{FF2B5EF4-FFF2-40B4-BE49-F238E27FC236}">
                <a16:creationId xmlns:a16="http://schemas.microsoft.com/office/drawing/2014/main" id="{4196B0DD-E3AC-4C5F-B610-823BE7ACA3E2}"/>
              </a:ext>
            </a:extLst>
          </p:cNvPr>
          <p:cNvPicPr>
            <a:picLocks noChangeAspect="1"/>
          </p:cNvPicPr>
          <p:nvPr/>
        </p:nvPicPr>
        <p:blipFill>
          <a:blip r:embed="rId5"/>
          <a:stretch>
            <a:fillRect/>
          </a:stretch>
        </p:blipFill>
        <p:spPr>
          <a:xfrm>
            <a:off x="382270" y="3735790"/>
            <a:ext cx="6463926" cy="2538273"/>
          </a:xfrm>
          <a:prstGeom prst="rect">
            <a:avLst/>
          </a:prstGeom>
        </p:spPr>
      </p:pic>
    </p:spTree>
    <p:extLst>
      <p:ext uri="{BB962C8B-B14F-4D97-AF65-F5344CB8AC3E}">
        <p14:creationId xmlns:p14="http://schemas.microsoft.com/office/powerpoint/2010/main" val="23109081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altLang="en-US" sz="2800" b="1" dirty="0">
                <a:solidFill>
                  <a:srgbClr val="C22630"/>
                </a:solidFill>
                <a:latin typeface="微软雅黑"/>
                <a:ea typeface="微软雅黑"/>
              </a:rPr>
              <a:t>研一</a:t>
            </a:r>
            <a:r>
              <a:rPr lang="zh-CN" sz="2800" b="1" dirty="0">
                <a:solidFill>
                  <a:srgbClr val="C22630"/>
                </a:solidFill>
                <a:latin typeface="微软雅黑"/>
                <a:ea typeface="微软雅黑"/>
              </a:rPr>
              <a:t>微服务</a:t>
            </a:r>
            <a:r>
              <a:rPr lang="zh-CN" altLang="en-US" sz="2800" b="1" dirty="0">
                <a:solidFill>
                  <a:srgbClr val="C22630"/>
                </a:solidFill>
                <a:latin typeface="微软雅黑"/>
                <a:ea typeface="微软雅黑"/>
              </a:rPr>
              <a:t>治理 </a:t>
            </a:r>
            <a:r>
              <a:rPr lang="en-US" altLang="zh-CN" dirty="0"/>
              <a:t>– </a:t>
            </a:r>
            <a:r>
              <a:rPr lang="en-US" altLang="zh-CN" dirty="0" err="1"/>
              <a:t>Hystrix</a:t>
            </a:r>
            <a:r>
              <a:rPr lang="zh-CN" altLang="en-US" dirty="0"/>
              <a:t>时间窗口算法</a:t>
            </a:r>
            <a:r>
              <a:rPr lang="en-US" altLang="zh-CN" sz="2800" b="1" dirty="0">
                <a:solidFill>
                  <a:srgbClr val="C22630"/>
                </a:solidFill>
                <a:latin typeface="微软雅黑"/>
                <a:ea typeface="微软雅黑"/>
              </a:rPr>
              <a:t> </a:t>
            </a:r>
            <a:r>
              <a:rPr lang="en-US" sz="2800" b="1" dirty="0">
                <a:solidFill>
                  <a:srgbClr val="C22630"/>
                </a:solidFill>
                <a:latin typeface="微软雅黑"/>
                <a:ea typeface="微软雅黑"/>
              </a:rPr>
              <a:t> </a:t>
            </a: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4" name="图片 3">
            <a:extLst>
              <a:ext uri="{FF2B5EF4-FFF2-40B4-BE49-F238E27FC236}">
                <a16:creationId xmlns:a16="http://schemas.microsoft.com/office/drawing/2014/main" id="{F41BA185-2686-4ABD-9814-C0D206620C4C}"/>
              </a:ext>
            </a:extLst>
          </p:cNvPr>
          <p:cNvPicPr>
            <a:picLocks noChangeAspect="1"/>
          </p:cNvPicPr>
          <p:nvPr/>
        </p:nvPicPr>
        <p:blipFill>
          <a:blip r:embed="rId3"/>
          <a:stretch>
            <a:fillRect/>
          </a:stretch>
        </p:blipFill>
        <p:spPr>
          <a:xfrm>
            <a:off x="452120" y="1299816"/>
            <a:ext cx="11287760" cy="4258368"/>
          </a:xfrm>
          <a:prstGeom prst="rect">
            <a:avLst/>
          </a:prstGeom>
        </p:spPr>
      </p:pic>
    </p:spTree>
    <p:extLst>
      <p:ext uri="{BB962C8B-B14F-4D97-AF65-F5344CB8AC3E}">
        <p14:creationId xmlns:p14="http://schemas.microsoft.com/office/powerpoint/2010/main" val="1581296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altLang="en-US" sz="2800" b="1" dirty="0">
                <a:solidFill>
                  <a:srgbClr val="C22630"/>
                </a:solidFill>
                <a:latin typeface="微软雅黑"/>
                <a:ea typeface="微软雅黑"/>
              </a:rPr>
              <a:t>研一</a:t>
            </a:r>
            <a:r>
              <a:rPr lang="zh-CN" sz="2800" b="1" dirty="0">
                <a:solidFill>
                  <a:srgbClr val="C22630"/>
                </a:solidFill>
                <a:latin typeface="微软雅黑"/>
                <a:ea typeface="微软雅黑"/>
              </a:rPr>
              <a:t>微服务</a:t>
            </a:r>
            <a:r>
              <a:rPr lang="zh-CN" altLang="en-US" sz="2800" b="1" dirty="0">
                <a:solidFill>
                  <a:srgbClr val="C22630"/>
                </a:solidFill>
                <a:latin typeface="微软雅黑"/>
                <a:ea typeface="微软雅黑"/>
              </a:rPr>
              <a:t>治理 </a:t>
            </a:r>
            <a:r>
              <a:rPr lang="en-US" altLang="zh-CN" dirty="0"/>
              <a:t>– Sentinel</a:t>
            </a:r>
            <a:r>
              <a:rPr lang="en-US" altLang="zh-CN" sz="2800" b="1" dirty="0">
                <a:solidFill>
                  <a:srgbClr val="C22630"/>
                </a:solidFill>
                <a:latin typeface="微软雅黑"/>
                <a:ea typeface="微软雅黑"/>
              </a:rPr>
              <a:t> </a:t>
            </a:r>
            <a:r>
              <a:rPr lang="en-US" sz="2800" b="1" dirty="0">
                <a:solidFill>
                  <a:srgbClr val="C22630"/>
                </a:solidFill>
                <a:latin typeface="微软雅黑"/>
                <a:ea typeface="微软雅黑"/>
              </a:rPr>
              <a:t> </a:t>
            </a: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3" name="图片 2">
            <a:extLst>
              <a:ext uri="{FF2B5EF4-FFF2-40B4-BE49-F238E27FC236}">
                <a16:creationId xmlns:a16="http://schemas.microsoft.com/office/drawing/2014/main" id="{ADAD234D-ED21-4D73-AFC4-1E6BC2C188C3}"/>
              </a:ext>
            </a:extLst>
          </p:cNvPr>
          <p:cNvPicPr>
            <a:picLocks noChangeAspect="1"/>
          </p:cNvPicPr>
          <p:nvPr/>
        </p:nvPicPr>
        <p:blipFill>
          <a:blip r:embed="rId3"/>
          <a:stretch>
            <a:fillRect/>
          </a:stretch>
        </p:blipFill>
        <p:spPr>
          <a:xfrm>
            <a:off x="1364369" y="956668"/>
            <a:ext cx="7831882" cy="5424153"/>
          </a:xfrm>
          <a:prstGeom prst="rect">
            <a:avLst/>
          </a:prstGeom>
        </p:spPr>
      </p:pic>
    </p:spTree>
    <p:extLst>
      <p:ext uri="{BB962C8B-B14F-4D97-AF65-F5344CB8AC3E}">
        <p14:creationId xmlns:p14="http://schemas.microsoft.com/office/powerpoint/2010/main" val="3728902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altLang="en-US" sz="2800" b="1" dirty="0">
                <a:solidFill>
                  <a:srgbClr val="C22630"/>
                </a:solidFill>
                <a:latin typeface="微软雅黑"/>
                <a:ea typeface="微软雅黑"/>
              </a:rPr>
              <a:t>研一</a:t>
            </a:r>
            <a:r>
              <a:rPr lang="zh-CN" sz="2800" b="1" dirty="0">
                <a:solidFill>
                  <a:srgbClr val="C22630"/>
                </a:solidFill>
                <a:latin typeface="微软雅黑"/>
                <a:ea typeface="微软雅黑"/>
              </a:rPr>
              <a:t>微服务</a:t>
            </a:r>
            <a:r>
              <a:rPr lang="zh-CN" altLang="en-US" sz="2800" b="1" dirty="0">
                <a:solidFill>
                  <a:srgbClr val="C22630"/>
                </a:solidFill>
                <a:latin typeface="微软雅黑"/>
                <a:ea typeface="微软雅黑"/>
              </a:rPr>
              <a:t>治理 </a:t>
            </a:r>
            <a:r>
              <a:rPr lang="en-US" altLang="zh-CN" dirty="0"/>
              <a:t>– </a:t>
            </a:r>
            <a:r>
              <a:rPr lang="en-US" altLang="zh-CN" dirty="0" err="1"/>
              <a:t>Zuul</a:t>
            </a:r>
            <a:r>
              <a:rPr lang="en-US" altLang="zh-CN" sz="2800" b="1" dirty="0">
                <a:solidFill>
                  <a:srgbClr val="C22630"/>
                </a:solidFill>
                <a:latin typeface="微软雅黑"/>
                <a:ea typeface="微软雅黑"/>
              </a:rPr>
              <a:t> </a:t>
            </a:r>
            <a:r>
              <a:rPr lang="en-US" sz="2800" b="1" dirty="0">
                <a:solidFill>
                  <a:srgbClr val="C22630"/>
                </a:solidFill>
                <a:latin typeface="微软雅黑"/>
                <a:ea typeface="微软雅黑"/>
              </a:rPr>
              <a:t> </a:t>
            </a: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4" name="图片 3">
            <a:extLst>
              <a:ext uri="{FF2B5EF4-FFF2-40B4-BE49-F238E27FC236}">
                <a16:creationId xmlns:a16="http://schemas.microsoft.com/office/drawing/2014/main" id="{82B9D0C8-E549-4F34-AE8C-1DBE119BE4EF}"/>
              </a:ext>
            </a:extLst>
          </p:cNvPr>
          <p:cNvPicPr>
            <a:picLocks noChangeAspect="1"/>
          </p:cNvPicPr>
          <p:nvPr/>
        </p:nvPicPr>
        <p:blipFill>
          <a:blip r:embed="rId3"/>
          <a:stretch>
            <a:fillRect/>
          </a:stretch>
        </p:blipFill>
        <p:spPr>
          <a:xfrm>
            <a:off x="1356695" y="859809"/>
            <a:ext cx="7005257" cy="5448533"/>
          </a:xfrm>
          <a:prstGeom prst="rect">
            <a:avLst/>
          </a:prstGeom>
        </p:spPr>
      </p:pic>
      <p:sp>
        <p:nvSpPr>
          <p:cNvPr id="8" name="矩形 7">
            <a:extLst>
              <a:ext uri="{FF2B5EF4-FFF2-40B4-BE49-F238E27FC236}">
                <a16:creationId xmlns:a16="http://schemas.microsoft.com/office/drawing/2014/main" id="{9BB86C96-4394-4AC4-AB58-B0E1050C0F0C}"/>
              </a:ext>
            </a:extLst>
          </p:cNvPr>
          <p:cNvSpPr/>
          <p:nvPr/>
        </p:nvSpPr>
        <p:spPr>
          <a:xfrm>
            <a:off x="8973041" y="1317009"/>
            <a:ext cx="2418689" cy="4308359"/>
          </a:xfrm>
          <a:prstGeom prst="rect">
            <a:avLst/>
          </a:prstGeom>
        </p:spPr>
        <p:txBody>
          <a:bodyPr wrap="square">
            <a:spAutoFit/>
          </a:bodyPr>
          <a:lstStyle/>
          <a:p>
            <a:pPr>
              <a:lnSpc>
                <a:spcPct val="200000"/>
              </a:lnSpc>
            </a:pPr>
            <a:r>
              <a:rPr lang="zh-CN" altLang="en-US" sz="2000" dirty="0">
                <a:latin typeface="微软雅黑" panose="020B0503020204020204" pitchFamily="34" charset="-122"/>
                <a:ea typeface="微软雅黑" panose="020B0503020204020204" pitchFamily="34" charset="-122"/>
              </a:rPr>
              <a:t>鉴权</a:t>
            </a:r>
            <a:endParaRPr lang="en-US" altLang="zh-CN" sz="2000" dirty="0">
              <a:latin typeface="微软雅黑" panose="020B0503020204020204" pitchFamily="34" charset="-122"/>
              <a:ea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rPr>
              <a:t>限流与监控</a:t>
            </a:r>
            <a:endParaRPr lang="en-US" altLang="zh-CN" sz="2000" dirty="0">
              <a:latin typeface="微软雅黑" panose="020B0503020204020204" pitchFamily="34" charset="-122"/>
              <a:ea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rPr>
              <a:t>动态路由</a:t>
            </a:r>
            <a:endParaRPr lang="en-US" altLang="zh-CN" sz="2000" dirty="0">
              <a:latin typeface="微软雅黑" panose="020B0503020204020204" pitchFamily="34" charset="-122"/>
              <a:ea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rPr>
              <a:t>负载均衡</a:t>
            </a:r>
            <a:endParaRPr lang="en-US" altLang="zh-CN" sz="2000" dirty="0">
              <a:latin typeface="微软雅黑" panose="020B0503020204020204" pitchFamily="34" charset="-122"/>
              <a:ea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rPr>
              <a:t>信息收集</a:t>
            </a:r>
            <a:endParaRPr lang="en-US" altLang="zh-CN" sz="2000" dirty="0">
              <a:latin typeface="微软雅黑" panose="020B0503020204020204" pitchFamily="34" charset="-122"/>
              <a:ea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rPr>
              <a:t>压力测试</a:t>
            </a:r>
            <a:endParaRPr lang="en-US" altLang="zh-CN" sz="2000" dirty="0">
              <a:latin typeface="微软雅黑" panose="020B0503020204020204" pitchFamily="34" charset="-122"/>
              <a:ea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rPr>
              <a:t>静态响应处理</a:t>
            </a:r>
          </a:p>
        </p:txBody>
      </p:sp>
    </p:spTree>
    <p:extLst>
      <p:ext uri="{BB962C8B-B14F-4D97-AF65-F5344CB8AC3E}">
        <p14:creationId xmlns:p14="http://schemas.microsoft.com/office/powerpoint/2010/main" val="5905631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altLang="en-US" sz="2800" b="1" dirty="0">
                <a:solidFill>
                  <a:srgbClr val="C22630"/>
                </a:solidFill>
                <a:latin typeface="微软雅黑"/>
                <a:ea typeface="微软雅黑"/>
              </a:rPr>
              <a:t>研一</a:t>
            </a:r>
            <a:r>
              <a:rPr lang="zh-CN" sz="2800" b="1" dirty="0">
                <a:solidFill>
                  <a:srgbClr val="C22630"/>
                </a:solidFill>
                <a:latin typeface="微软雅黑"/>
                <a:ea typeface="微软雅黑"/>
              </a:rPr>
              <a:t>微服务</a:t>
            </a:r>
            <a:r>
              <a:rPr lang="zh-CN" altLang="en-US" sz="2800" b="1" dirty="0">
                <a:solidFill>
                  <a:srgbClr val="C22630"/>
                </a:solidFill>
                <a:latin typeface="微软雅黑"/>
                <a:ea typeface="微软雅黑"/>
              </a:rPr>
              <a:t>治理 </a:t>
            </a:r>
            <a:r>
              <a:rPr lang="en-US" altLang="zh-CN" dirty="0"/>
              <a:t>– </a:t>
            </a:r>
            <a:r>
              <a:rPr lang="en-US" altLang="zh-CN" dirty="0" err="1"/>
              <a:t>Zuul</a:t>
            </a:r>
            <a:r>
              <a:rPr lang="en-US" altLang="zh-CN" sz="2800" b="1" dirty="0">
                <a:solidFill>
                  <a:srgbClr val="C22630"/>
                </a:solidFill>
                <a:latin typeface="微软雅黑"/>
                <a:ea typeface="微软雅黑"/>
              </a:rPr>
              <a:t> </a:t>
            </a:r>
            <a:r>
              <a:rPr lang="en-US" sz="2800" b="1" dirty="0">
                <a:solidFill>
                  <a:srgbClr val="C22630"/>
                </a:solidFill>
                <a:latin typeface="微软雅黑"/>
                <a:ea typeface="微软雅黑"/>
              </a:rPr>
              <a:t> </a:t>
            </a: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6" name="图片 5">
            <a:extLst>
              <a:ext uri="{FF2B5EF4-FFF2-40B4-BE49-F238E27FC236}">
                <a16:creationId xmlns:a16="http://schemas.microsoft.com/office/drawing/2014/main" id="{E96F0665-FDEA-46FD-A314-65DEA4E89C9E}"/>
              </a:ext>
            </a:extLst>
          </p:cNvPr>
          <p:cNvPicPr>
            <a:picLocks noChangeAspect="1"/>
          </p:cNvPicPr>
          <p:nvPr/>
        </p:nvPicPr>
        <p:blipFill>
          <a:blip r:embed="rId3"/>
          <a:stretch>
            <a:fillRect/>
          </a:stretch>
        </p:blipFill>
        <p:spPr>
          <a:xfrm>
            <a:off x="657366" y="1100441"/>
            <a:ext cx="7161620" cy="4262090"/>
          </a:xfrm>
          <a:prstGeom prst="rect">
            <a:avLst/>
          </a:prstGeom>
        </p:spPr>
      </p:pic>
      <p:pic>
        <p:nvPicPr>
          <p:cNvPr id="7" name="图片 6">
            <a:extLst>
              <a:ext uri="{FF2B5EF4-FFF2-40B4-BE49-F238E27FC236}">
                <a16:creationId xmlns:a16="http://schemas.microsoft.com/office/drawing/2014/main" id="{90A94287-1D6D-4541-8ADB-37E52D14B1C2}"/>
              </a:ext>
            </a:extLst>
          </p:cNvPr>
          <p:cNvPicPr>
            <a:picLocks noChangeAspect="1"/>
          </p:cNvPicPr>
          <p:nvPr/>
        </p:nvPicPr>
        <p:blipFill>
          <a:blip r:embed="rId4"/>
          <a:stretch>
            <a:fillRect/>
          </a:stretch>
        </p:blipFill>
        <p:spPr>
          <a:xfrm>
            <a:off x="8498021" y="1100441"/>
            <a:ext cx="2557254" cy="4262090"/>
          </a:xfrm>
          <a:prstGeom prst="rect">
            <a:avLst/>
          </a:prstGeom>
        </p:spPr>
      </p:pic>
    </p:spTree>
    <p:extLst>
      <p:ext uri="{BB962C8B-B14F-4D97-AF65-F5344CB8AC3E}">
        <p14:creationId xmlns:p14="http://schemas.microsoft.com/office/powerpoint/2010/main" val="3752596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altLang="en-US" sz="2800" b="1" dirty="0">
                <a:solidFill>
                  <a:srgbClr val="C22630"/>
                </a:solidFill>
                <a:latin typeface="微软雅黑"/>
                <a:ea typeface="微软雅黑"/>
              </a:rPr>
              <a:t>研一</a:t>
            </a:r>
            <a:r>
              <a:rPr lang="zh-CN" sz="2800" b="1" dirty="0">
                <a:solidFill>
                  <a:srgbClr val="C22630"/>
                </a:solidFill>
                <a:latin typeface="微软雅黑"/>
                <a:ea typeface="微软雅黑"/>
              </a:rPr>
              <a:t>微服务</a:t>
            </a:r>
            <a:r>
              <a:rPr lang="zh-CN" altLang="en-US" sz="2800" b="1" dirty="0">
                <a:solidFill>
                  <a:srgbClr val="C22630"/>
                </a:solidFill>
                <a:latin typeface="微软雅黑"/>
                <a:ea typeface="微软雅黑"/>
              </a:rPr>
              <a:t>治理 </a:t>
            </a:r>
            <a:r>
              <a:rPr lang="en-US" altLang="zh-CN" dirty="0"/>
              <a:t>– </a:t>
            </a:r>
            <a:r>
              <a:rPr lang="en-US" altLang="zh-CN" dirty="0" err="1"/>
              <a:t>OpenFeign</a:t>
            </a:r>
            <a:r>
              <a:rPr lang="en-US" altLang="zh-CN" sz="2800" b="1" dirty="0">
                <a:solidFill>
                  <a:srgbClr val="C22630"/>
                </a:solidFill>
                <a:latin typeface="微软雅黑"/>
                <a:ea typeface="微软雅黑"/>
              </a:rPr>
              <a:t> </a:t>
            </a:r>
            <a:r>
              <a:rPr lang="en-US" sz="2800" b="1" dirty="0">
                <a:solidFill>
                  <a:srgbClr val="C22630"/>
                </a:solidFill>
                <a:latin typeface="微软雅黑"/>
                <a:ea typeface="微软雅黑"/>
              </a:rPr>
              <a:t> </a:t>
            </a: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4" name="图片 3">
            <a:extLst>
              <a:ext uri="{FF2B5EF4-FFF2-40B4-BE49-F238E27FC236}">
                <a16:creationId xmlns:a16="http://schemas.microsoft.com/office/drawing/2014/main" id="{7DD7A6F4-B7E4-4226-A178-849ECBDC4935}"/>
              </a:ext>
            </a:extLst>
          </p:cNvPr>
          <p:cNvPicPr>
            <a:picLocks noChangeAspect="1"/>
          </p:cNvPicPr>
          <p:nvPr/>
        </p:nvPicPr>
        <p:blipFill>
          <a:blip r:embed="rId3"/>
          <a:stretch>
            <a:fillRect/>
          </a:stretch>
        </p:blipFill>
        <p:spPr>
          <a:xfrm>
            <a:off x="398360" y="967820"/>
            <a:ext cx="11137241" cy="4922359"/>
          </a:xfrm>
          <a:prstGeom prst="rect">
            <a:avLst/>
          </a:prstGeom>
        </p:spPr>
      </p:pic>
    </p:spTree>
    <p:extLst>
      <p:ext uri="{BB962C8B-B14F-4D97-AF65-F5344CB8AC3E}">
        <p14:creationId xmlns:p14="http://schemas.microsoft.com/office/powerpoint/2010/main" val="2863396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altLang="en-US" sz="2800" b="1" dirty="0">
                <a:solidFill>
                  <a:srgbClr val="C22630"/>
                </a:solidFill>
                <a:latin typeface="微软雅黑"/>
                <a:ea typeface="微软雅黑"/>
              </a:rPr>
              <a:t>研一</a:t>
            </a:r>
            <a:r>
              <a:rPr lang="zh-CN" sz="2800" b="1" dirty="0">
                <a:solidFill>
                  <a:srgbClr val="C22630"/>
                </a:solidFill>
                <a:latin typeface="微软雅黑"/>
                <a:ea typeface="微软雅黑"/>
              </a:rPr>
              <a:t>微服务</a:t>
            </a:r>
            <a:r>
              <a:rPr lang="zh-CN" altLang="en-US" sz="2800" b="1" dirty="0">
                <a:solidFill>
                  <a:srgbClr val="C22630"/>
                </a:solidFill>
                <a:latin typeface="微软雅黑"/>
                <a:ea typeface="微软雅黑"/>
              </a:rPr>
              <a:t>治理 </a:t>
            </a:r>
            <a:r>
              <a:rPr lang="en-US" altLang="zh-CN" dirty="0"/>
              <a:t>– </a:t>
            </a:r>
            <a:r>
              <a:rPr lang="en-US" altLang="zh-CN" dirty="0" err="1"/>
              <a:t>RocketMQ</a:t>
            </a:r>
            <a:r>
              <a:rPr lang="en-US" altLang="zh-CN" sz="2800" b="1" dirty="0">
                <a:solidFill>
                  <a:srgbClr val="C22630"/>
                </a:solidFill>
                <a:latin typeface="微软雅黑"/>
                <a:ea typeface="微软雅黑"/>
              </a:rPr>
              <a:t> </a:t>
            </a:r>
            <a:r>
              <a:rPr lang="en-US" sz="2800" b="1" dirty="0">
                <a:solidFill>
                  <a:srgbClr val="C22630"/>
                </a:solidFill>
                <a:latin typeface="微软雅黑"/>
                <a:ea typeface="微软雅黑"/>
              </a:rPr>
              <a:t> </a:t>
            </a: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3" name="图片 2">
            <a:extLst>
              <a:ext uri="{FF2B5EF4-FFF2-40B4-BE49-F238E27FC236}">
                <a16:creationId xmlns:a16="http://schemas.microsoft.com/office/drawing/2014/main" id="{144DB3F1-DBBD-4364-9460-94F9E052033F}"/>
              </a:ext>
            </a:extLst>
          </p:cNvPr>
          <p:cNvPicPr>
            <a:picLocks noChangeAspect="1"/>
          </p:cNvPicPr>
          <p:nvPr/>
        </p:nvPicPr>
        <p:blipFill>
          <a:blip r:embed="rId3"/>
          <a:stretch>
            <a:fillRect/>
          </a:stretch>
        </p:blipFill>
        <p:spPr>
          <a:xfrm>
            <a:off x="493363" y="762952"/>
            <a:ext cx="9477375" cy="5514975"/>
          </a:xfrm>
          <a:prstGeom prst="rect">
            <a:avLst/>
          </a:prstGeom>
        </p:spPr>
      </p:pic>
      <p:sp>
        <p:nvSpPr>
          <p:cNvPr id="6" name="矩形 5">
            <a:extLst>
              <a:ext uri="{FF2B5EF4-FFF2-40B4-BE49-F238E27FC236}">
                <a16:creationId xmlns:a16="http://schemas.microsoft.com/office/drawing/2014/main" id="{EC579035-ECFE-4395-B779-98EBEF00D314}"/>
              </a:ext>
            </a:extLst>
          </p:cNvPr>
          <p:cNvSpPr/>
          <p:nvPr/>
        </p:nvSpPr>
        <p:spPr>
          <a:xfrm>
            <a:off x="10369500" y="3936088"/>
            <a:ext cx="1005403" cy="2062103"/>
          </a:xfrm>
          <a:prstGeom prst="rect">
            <a:avLst/>
          </a:prstGeom>
          <a:noFill/>
        </p:spPr>
        <p:txBody>
          <a:bodyPr wrap="none" lIns="91440" tIns="45720" rIns="91440" bIns="45720">
            <a:spAutoFit/>
          </a:bodyPr>
          <a:lstStyle/>
          <a:p>
            <a:pPr algn="ctr"/>
            <a:r>
              <a:rPr lang="zh-CN" altLang="en-US" sz="3200" b="1" dirty="0">
                <a:ln w="0"/>
                <a:solidFill>
                  <a:schemeClr val="accent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重发</a:t>
            </a:r>
            <a:endParaRPr lang="en-US" altLang="zh-CN" sz="3200" b="1" dirty="0">
              <a:ln w="0"/>
              <a:solidFill>
                <a:schemeClr val="accent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a:endParaRPr lang="en-US" altLang="zh-CN" sz="3200" b="1" dirty="0">
              <a:ln w="0"/>
              <a:solidFill>
                <a:schemeClr val="accent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a:r>
              <a:rPr lang="zh-CN" altLang="en-US" sz="3200" b="1" dirty="0">
                <a:ln w="0"/>
                <a:solidFill>
                  <a:schemeClr val="accent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幂等</a:t>
            </a:r>
            <a:endParaRPr lang="en-US" altLang="zh-CN" sz="3200" b="1" dirty="0">
              <a:ln w="0"/>
              <a:solidFill>
                <a:schemeClr val="accent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a:endParaRPr lang="en-US" altLang="zh-CN"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76A0D6D8-9E45-410E-A4E9-B5991CA2D3DA}"/>
              </a:ext>
            </a:extLst>
          </p:cNvPr>
          <p:cNvSpPr/>
          <p:nvPr/>
        </p:nvSpPr>
        <p:spPr>
          <a:xfrm>
            <a:off x="10357893" y="1088409"/>
            <a:ext cx="1005403" cy="2554545"/>
          </a:xfrm>
          <a:prstGeom prst="rect">
            <a:avLst/>
          </a:prstGeom>
          <a:noFill/>
        </p:spPr>
        <p:txBody>
          <a:bodyPr wrap="none" lIns="91440" tIns="45720" rIns="91440" bIns="45720">
            <a:spAutoFit/>
          </a:bodyPr>
          <a:lstStyle/>
          <a:p>
            <a:pPr algn="ctr"/>
            <a:r>
              <a:rPr lang="zh-CN" altLang="en-US"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多端</a:t>
            </a:r>
            <a:endParaRPr lang="en-US" altLang="zh-CN"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a:r>
              <a:rPr lang="zh-CN" altLang="en-US"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订阅</a:t>
            </a:r>
            <a:endParaRPr lang="en-US" altLang="zh-CN"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a:endParaRPr lang="en-US" altLang="zh-CN"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a:r>
              <a:rPr lang="zh-CN" altLang="en-US"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削峰</a:t>
            </a:r>
            <a:endParaRPr lang="en-US" altLang="zh-CN"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a:endParaRPr lang="en-US" altLang="zh-CN" sz="3200" b="1"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52080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altLang="en-US" sz="2800" b="1" dirty="0">
                <a:solidFill>
                  <a:srgbClr val="C22630"/>
                </a:solidFill>
                <a:latin typeface="微软雅黑"/>
                <a:ea typeface="微软雅黑"/>
              </a:rPr>
              <a:t>研一</a:t>
            </a:r>
            <a:r>
              <a:rPr lang="zh-CN" sz="2800" b="1" dirty="0">
                <a:solidFill>
                  <a:srgbClr val="C22630"/>
                </a:solidFill>
                <a:latin typeface="微软雅黑"/>
                <a:ea typeface="微软雅黑"/>
              </a:rPr>
              <a:t>微服务</a:t>
            </a:r>
            <a:r>
              <a:rPr lang="zh-CN" altLang="en-US" sz="2800" b="1" dirty="0">
                <a:solidFill>
                  <a:srgbClr val="C22630"/>
                </a:solidFill>
                <a:latin typeface="微软雅黑"/>
                <a:ea typeface="微软雅黑"/>
              </a:rPr>
              <a:t>治理 </a:t>
            </a:r>
            <a:r>
              <a:rPr lang="en-US" altLang="zh-CN" dirty="0"/>
              <a:t>– </a:t>
            </a:r>
            <a:r>
              <a:rPr lang="zh-CN" altLang="en-US" dirty="0"/>
              <a:t>服务治理技术框架</a:t>
            </a:r>
            <a:r>
              <a:rPr lang="en-US" altLang="zh-CN" sz="2800" b="1" dirty="0">
                <a:solidFill>
                  <a:srgbClr val="C22630"/>
                </a:solidFill>
                <a:latin typeface="微软雅黑"/>
                <a:ea typeface="微软雅黑"/>
              </a:rPr>
              <a:t> </a:t>
            </a:r>
            <a:r>
              <a:rPr lang="en-US" sz="2800" b="1" dirty="0">
                <a:solidFill>
                  <a:srgbClr val="C22630"/>
                </a:solidFill>
                <a:latin typeface="微软雅黑"/>
                <a:ea typeface="微软雅黑"/>
              </a:rPr>
              <a:t> </a:t>
            </a: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3" name="图片 2">
            <a:extLst>
              <a:ext uri="{FF2B5EF4-FFF2-40B4-BE49-F238E27FC236}">
                <a16:creationId xmlns:a16="http://schemas.microsoft.com/office/drawing/2014/main" id="{AAEB2123-47EF-468F-84F8-E9A6C567D29F}"/>
              </a:ext>
            </a:extLst>
          </p:cNvPr>
          <p:cNvPicPr>
            <a:picLocks noChangeAspect="1"/>
          </p:cNvPicPr>
          <p:nvPr/>
        </p:nvPicPr>
        <p:blipFill>
          <a:blip r:embed="rId3"/>
          <a:stretch>
            <a:fillRect/>
          </a:stretch>
        </p:blipFill>
        <p:spPr>
          <a:xfrm>
            <a:off x="1069705" y="859809"/>
            <a:ext cx="8536337" cy="5621336"/>
          </a:xfrm>
          <a:prstGeom prst="rect">
            <a:avLst/>
          </a:prstGeom>
        </p:spPr>
      </p:pic>
    </p:spTree>
    <p:extLst>
      <p:ext uri="{BB962C8B-B14F-4D97-AF65-F5344CB8AC3E}">
        <p14:creationId xmlns:p14="http://schemas.microsoft.com/office/powerpoint/2010/main" val="19271034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altLang="en-US" sz="2800" b="1" dirty="0">
                <a:solidFill>
                  <a:srgbClr val="C22630"/>
                </a:solidFill>
                <a:latin typeface="微软雅黑"/>
                <a:ea typeface="微软雅黑"/>
              </a:rPr>
              <a:t>研一</a:t>
            </a:r>
            <a:r>
              <a:rPr lang="zh-CN" sz="2800" b="1" dirty="0">
                <a:solidFill>
                  <a:srgbClr val="C22630"/>
                </a:solidFill>
                <a:latin typeface="微软雅黑"/>
                <a:ea typeface="微软雅黑"/>
              </a:rPr>
              <a:t>微服务</a:t>
            </a:r>
            <a:r>
              <a:rPr lang="zh-CN" altLang="en-US" sz="2800" b="1" dirty="0">
                <a:solidFill>
                  <a:srgbClr val="C22630"/>
                </a:solidFill>
                <a:latin typeface="微软雅黑"/>
                <a:ea typeface="微软雅黑"/>
              </a:rPr>
              <a:t>治理 </a:t>
            </a:r>
            <a:r>
              <a:rPr lang="en-US" altLang="zh-CN" dirty="0"/>
              <a:t>– </a:t>
            </a:r>
            <a:r>
              <a:rPr lang="zh-CN" altLang="en-US" dirty="0"/>
              <a:t>下一步研究方向</a:t>
            </a:r>
            <a:r>
              <a:rPr lang="en-US" altLang="zh-CN" sz="2800" b="1" dirty="0">
                <a:solidFill>
                  <a:srgbClr val="C22630"/>
                </a:solidFill>
                <a:latin typeface="微软雅黑"/>
                <a:ea typeface="微软雅黑"/>
              </a:rPr>
              <a:t> </a:t>
            </a:r>
            <a:r>
              <a:rPr lang="en-US" sz="2800" b="1" dirty="0">
                <a:solidFill>
                  <a:srgbClr val="C22630"/>
                </a:solidFill>
                <a:latin typeface="微软雅黑"/>
                <a:ea typeface="微软雅黑"/>
              </a:rPr>
              <a:t> </a:t>
            </a: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sp>
        <p:nvSpPr>
          <p:cNvPr id="4" name="文本框 3">
            <a:extLst>
              <a:ext uri="{FF2B5EF4-FFF2-40B4-BE49-F238E27FC236}">
                <a16:creationId xmlns:a16="http://schemas.microsoft.com/office/drawing/2014/main" id="{BAD9F073-2CAE-4DE1-8A90-AFEBC208AA15}"/>
              </a:ext>
            </a:extLst>
          </p:cNvPr>
          <p:cNvSpPr txBox="1"/>
          <p:nvPr/>
        </p:nvSpPr>
        <p:spPr>
          <a:xfrm>
            <a:off x="1138238" y="862260"/>
            <a:ext cx="4210983" cy="8106193"/>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容器化及自动化</a:t>
            </a: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监控告警</a:t>
            </a: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分布式事务</a:t>
            </a: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全链路压测及自动化测试</a:t>
            </a: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微服务安全</a:t>
            </a: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技术升级及转型</a:t>
            </a: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Ø"/>
            </a:pPr>
            <a:r>
              <a:rPr lang="zh-CN" altLang="en-US" sz="2400">
                <a:latin typeface="微软雅黑" panose="020B0503020204020204" pitchFamily="34" charset="-122"/>
                <a:ea typeface="微软雅黑" panose="020B0503020204020204" pitchFamily="34" charset="-122"/>
              </a:rPr>
              <a:t>技术普及</a:t>
            </a: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9291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sz="2800" b="1" dirty="0">
                <a:solidFill>
                  <a:srgbClr val="C22630"/>
                </a:solidFill>
                <a:latin typeface="微软雅黑"/>
                <a:ea typeface="微软雅黑"/>
              </a:rPr>
              <a:t>研一微服务架构简介 </a:t>
            </a:r>
            <a:r>
              <a:rPr lang="en-US" sz="2800" b="1" dirty="0">
                <a:solidFill>
                  <a:srgbClr val="C22630"/>
                </a:solidFill>
                <a:latin typeface="微软雅黑"/>
                <a:ea typeface="微软雅黑"/>
              </a:rPr>
              <a:t>– </a:t>
            </a:r>
            <a:r>
              <a:rPr lang="zh-CN" altLang="en-US" dirty="0"/>
              <a:t>微服务架构与中台战略</a:t>
            </a:r>
            <a:endParaRPr lang="en-US" sz="2800" b="1" dirty="0">
              <a:solidFill>
                <a:srgbClr val="C22630"/>
              </a:solidFill>
              <a:latin typeface="微软雅黑"/>
              <a:ea typeface="微软雅黑"/>
            </a:endParaRP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4" name="图片 3">
            <a:extLst>
              <a:ext uri="{FF2B5EF4-FFF2-40B4-BE49-F238E27FC236}">
                <a16:creationId xmlns:a16="http://schemas.microsoft.com/office/drawing/2014/main" id="{B2874401-49D7-4B79-B3D3-D62D9602505C}"/>
              </a:ext>
            </a:extLst>
          </p:cNvPr>
          <p:cNvPicPr>
            <a:picLocks noChangeAspect="1"/>
          </p:cNvPicPr>
          <p:nvPr/>
        </p:nvPicPr>
        <p:blipFill>
          <a:blip r:embed="rId3"/>
          <a:stretch>
            <a:fillRect/>
          </a:stretch>
        </p:blipFill>
        <p:spPr>
          <a:xfrm>
            <a:off x="493363" y="963529"/>
            <a:ext cx="11236127" cy="526080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B74FE6E-DCC0-4084-A9B7-0039649AD0F8}"/>
              </a:ext>
            </a:extLst>
          </p:cNvPr>
          <p:cNvSpPr>
            <a:spLocks noGrp="1"/>
          </p:cNvSpPr>
          <p:nvPr>
            <p:ph type="title"/>
          </p:nvPr>
        </p:nvSpPr>
        <p:spPr/>
        <p:txBody>
          <a:bodyPr/>
          <a:lstStyle/>
          <a:p>
            <a:r>
              <a:rPr lang="zh-CN" altLang="en-US" dirty="0"/>
              <a:t>参考资料</a:t>
            </a:r>
          </a:p>
        </p:txBody>
      </p:sp>
      <p:sp>
        <p:nvSpPr>
          <p:cNvPr id="4" name="矩形 3">
            <a:extLst>
              <a:ext uri="{FF2B5EF4-FFF2-40B4-BE49-F238E27FC236}">
                <a16:creationId xmlns:a16="http://schemas.microsoft.com/office/drawing/2014/main" id="{EEDC1198-E6F9-4CF5-AAA2-290038FF185F}"/>
              </a:ext>
            </a:extLst>
          </p:cNvPr>
          <p:cNvSpPr/>
          <p:nvPr/>
        </p:nvSpPr>
        <p:spPr>
          <a:xfrm>
            <a:off x="493363" y="859404"/>
            <a:ext cx="11115103" cy="5963427"/>
          </a:xfrm>
          <a:prstGeom prst="rect">
            <a:avLst/>
          </a:prstGeom>
        </p:spPr>
        <p:txBody>
          <a:bodyPr wrap="square">
            <a:spAutoFit/>
          </a:bodyPr>
          <a:lstStyle/>
          <a:p>
            <a:pPr algn="just">
              <a:lnSpc>
                <a:spcPct val="150000"/>
              </a:lnSpc>
            </a:pPr>
            <a:r>
              <a:rPr lang="zh-CN" altLang="en-US" sz="1600" dirty="0">
                <a:hlinkClick r:id="rId3"/>
              </a:rPr>
              <a:t>微服务架构核心</a:t>
            </a:r>
            <a:r>
              <a:rPr lang="en-US" altLang="zh-CN" sz="1600" dirty="0">
                <a:hlinkClick r:id="rId3"/>
              </a:rPr>
              <a:t>20</a:t>
            </a:r>
            <a:r>
              <a:rPr lang="zh-CN" altLang="en-US" sz="1600" dirty="0">
                <a:hlinkClick r:id="rId3"/>
              </a:rPr>
              <a:t>讲</a:t>
            </a:r>
            <a:endParaRPr lang="zh-CN" altLang="en-US" sz="1600" dirty="0"/>
          </a:p>
          <a:p>
            <a:pPr algn="just">
              <a:lnSpc>
                <a:spcPct val="150000"/>
              </a:lnSpc>
            </a:pPr>
            <a:r>
              <a:rPr lang="en-US" altLang="zh-CN" sz="1600" dirty="0">
                <a:hlinkClick r:id="rId4"/>
              </a:rPr>
              <a:t>Spring Cloud</a:t>
            </a:r>
            <a:r>
              <a:rPr lang="zh-CN" altLang="en-US" sz="1600" dirty="0">
                <a:hlinkClick r:id="rId4"/>
              </a:rPr>
              <a:t>官网</a:t>
            </a:r>
            <a:endParaRPr lang="zh-CN" altLang="en-US" sz="1600" dirty="0"/>
          </a:p>
          <a:p>
            <a:pPr algn="just">
              <a:lnSpc>
                <a:spcPct val="150000"/>
              </a:lnSpc>
            </a:pPr>
            <a:r>
              <a:rPr lang="en-US" altLang="zh-CN" sz="1600" dirty="0">
                <a:hlinkClick r:id="rId5"/>
              </a:rPr>
              <a:t>Netflix</a:t>
            </a:r>
            <a:r>
              <a:rPr lang="zh-CN" altLang="en-US" sz="1600" dirty="0">
                <a:hlinkClick r:id="rId5"/>
              </a:rPr>
              <a:t>微服务技术架构</a:t>
            </a:r>
            <a:endParaRPr lang="zh-CN" altLang="en-US" sz="1600" dirty="0"/>
          </a:p>
          <a:p>
            <a:pPr algn="just">
              <a:lnSpc>
                <a:spcPct val="150000"/>
              </a:lnSpc>
            </a:pPr>
            <a:r>
              <a:rPr lang="zh-CN" altLang="en-US" sz="1600" dirty="0">
                <a:hlinkClick r:id="rId6"/>
              </a:rPr>
              <a:t>一文带您读懂什么是</a:t>
            </a:r>
            <a:r>
              <a:rPr lang="en-US" altLang="zh-CN" sz="1600" dirty="0">
                <a:hlinkClick r:id="rId6"/>
              </a:rPr>
              <a:t>Spring Cloud</a:t>
            </a:r>
            <a:r>
              <a:rPr lang="zh-CN" altLang="en-US" sz="1600" dirty="0">
                <a:hlinkClick r:id="rId6"/>
              </a:rPr>
              <a:t>与</a:t>
            </a:r>
            <a:r>
              <a:rPr lang="en-US" altLang="zh-CN" sz="1600" dirty="0">
                <a:hlinkClick r:id="rId6"/>
              </a:rPr>
              <a:t>Spring Cloud Alibaba</a:t>
            </a:r>
            <a:r>
              <a:rPr lang="en-US" altLang="zh-CN" sz="1600" dirty="0"/>
              <a:t>		</a:t>
            </a:r>
          </a:p>
          <a:p>
            <a:pPr algn="just">
              <a:lnSpc>
                <a:spcPct val="150000"/>
              </a:lnSpc>
            </a:pPr>
            <a:r>
              <a:rPr lang="zh-CN" altLang="en-US" sz="1600" dirty="0">
                <a:hlinkClick r:id="rId7"/>
              </a:rPr>
              <a:t>深度解析</a:t>
            </a:r>
            <a:r>
              <a:rPr lang="en-US" altLang="zh-CN" sz="1600" dirty="0" err="1">
                <a:hlinkClick r:id="rId7"/>
              </a:rPr>
              <a:t>SpringCloud</a:t>
            </a:r>
            <a:r>
              <a:rPr lang="zh-CN" altLang="en-US" sz="1600" dirty="0">
                <a:hlinkClick r:id="rId7"/>
              </a:rPr>
              <a:t>之服务注册与发现机制</a:t>
            </a:r>
            <a:endParaRPr lang="zh-CN" altLang="en-US" sz="1600" dirty="0"/>
          </a:p>
          <a:p>
            <a:pPr algn="just">
              <a:lnSpc>
                <a:spcPct val="150000"/>
              </a:lnSpc>
            </a:pPr>
            <a:r>
              <a:rPr lang="en-US" altLang="zh-CN" sz="1600" dirty="0">
                <a:hlinkClick r:id="rId8"/>
              </a:rPr>
              <a:t>Consul</a:t>
            </a:r>
            <a:r>
              <a:rPr lang="zh-CN" altLang="en-US" sz="1600" dirty="0">
                <a:hlinkClick r:id="rId8"/>
              </a:rPr>
              <a:t>服务注册与服务发现机制</a:t>
            </a:r>
            <a:endParaRPr lang="en-US" altLang="zh-CN" sz="1600" dirty="0"/>
          </a:p>
          <a:p>
            <a:pPr algn="just">
              <a:lnSpc>
                <a:spcPct val="150000"/>
              </a:lnSpc>
            </a:pPr>
            <a:r>
              <a:rPr lang="zh-CN" altLang="en-US" sz="1600" dirty="0">
                <a:hlinkClick r:id="rId9"/>
              </a:rPr>
              <a:t>分布式系统的</a:t>
            </a:r>
            <a:r>
              <a:rPr lang="en-US" altLang="zh-CN" sz="1600" dirty="0">
                <a:hlinkClick r:id="rId9"/>
              </a:rPr>
              <a:t>Raft</a:t>
            </a:r>
            <a:r>
              <a:rPr lang="zh-CN" altLang="en-US" sz="1600" dirty="0">
                <a:hlinkClick r:id="rId9"/>
              </a:rPr>
              <a:t>算法</a:t>
            </a:r>
            <a:endParaRPr lang="en-US" altLang="zh-CN" sz="1600" dirty="0"/>
          </a:p>
          <a:p>
            <a:pPr algn="just">
              <a:lnSpc>
                <a:spcPct val="150000"/>
              </a:lnSpc>
            </a:pPr>
            <a:r>
              <a:rPr lang="zh-CN" altLang="en-US" sz="1600" u="sng" dirty="0">
                <a:hlinkClick r:id="rId10"/>
              </a:rPr>
              <a:t>服务链路追踪</a:t>
            </a:r>
            <a:r>
              <a:rPr lang="en-US" altLang="zh-CN" sz="1600" u="sng" dirty="0">
                <a:hlinkClick r:id="rId10"/>
              </a:rPr>
              <a:t>(Spring Cloud Sleuth)</a:t>
            </a:r>
            <a:endParaRPr lang="en-US" altLang="zh-CN" sz="1600" u="sng" dirty="0"/>
          </a:p>
          <a:p>
            <a:pPr>
              <a:lnSpc>
                <a:spcPct val="150000"/>
              </a:lnSpc>
              <a:defRPr/>
            </a:pPr>
            <a:r>
              <a:rPr lang="en-US" altLang="zh-CN" sz="1600" dirty="0">
                <a:hlinkClick r:id="rId11"/>
              </a:rPr>
              <a:t>Prometheus</a:t>
            </a:r>
            <a:r>
              <a:rPr lang="zh-CN" altLang="en-US" sz="1600" dirty="0">
                <a:hlinkClick r:id="rId11"/>
              </a:rPr>
              <a:t>官网</a:t>
            </a:r>
            <a:endParaRPr lang="en-US" altLang="zh-CN" sz="1600" dirty="0"/>
          </a:p>
          <a:p>
            <a:pPr>
              <a:lnSpc>
                <a:spcPct val="150000"/>
              </a:lnSpc>
              <a:defRPr/>
            </a:pPr>
            <a:r>
              <a:rPr lang="en-US" altLang="zh-CN" sz="1600" dirty="0">
                <a:hlinkClick r:id="rId12"/>
              </a:rPr>
              <a:t>Spring Cloud Ribbon</a:t>
            </a:r>
            <a:r>
              <a:rPr lang="zh-CN" altLang="en-US" sz="1600" dirty="0">
                <a:hlinkClick r:id="rId12"/>
              </a:rPr>
              <a:t>设计原理</a:t>
            </a:r>
            <a:endParaRPr lang="en-US" altLang="zh-CN" sz="1600" dirty="0"/>
          </a:p>
          <a:p>
            <a:pPr>
              <a:lnSpc>
                <a:spcPct val="150000"/>
              </a:lnSpc>
              <a:defRPr/>
            </a:pPr>
            <a:r>
              <a:rPr lang="en-US" altLang="zh-CN" sz="1600" dirty="0" err="1">
                <a:hlinkClick r:id="rId13"/>
              </a:rPr>
              <a:t>Hystrix</a:t>
            </a:r>
            <a:r>
              <a:rPr lang="zh-CN" altLang="en-US" sz="1600" dirty="0">
                <a:hlinkClick r:id="rId13"/>
              </a:rPr>
              <a:t>详解（如何保护、限流、熔断、隔离、降级、源码分析）</a:t>
            </a:r>
            <a:endParaRPr lang="en-US" altLang="zh-CN" sz="1600" dirty="0"/>
          </a:p>
          <a:p>
            <a:pPr>
              <a:lnSpc>
                <a:spcPct val="150000"/>
              </a:lnSpc>
              <a:defRPr/>
            </a:pPr>
            <a:r>
              <a:rPr lang="en-US" altLang="zh-CN" sz="1600" dirty="0" err="1">
                <a:hlinkClick r:id="rId14"/>
              </a:rPr>
              <a:t>Hystrix</a:t>
            </a:r>
            <a:r>
              <a:rPr lang="zh-CN" altLang="en-US" sz="1600" dirty="0">
                <a:hlinkClick r:id="rId14"/>
              </a:rPr>
              <a:t>浅入浅出：断路器和滑动窗口</a:t>
            </a:r>
            <a:endParaRPr lang="en-US" altLang="zh-CN" sz="1600" dirty="0"/>
          </a:p>
          <a:p>
            <a:pPr>
              <a:lnSpc>
                <a:spcPct val="150000"/>
              </a:lnSpc>
              <a:defRPr/>
            </a:pPr>
            <a:r>
              <a:rPr lang="en-US" altLang="zh-CN" sz="1600" dirty="0">
                <a:hlinkClick r:id="rId15"/>
              </a:rPr>
              <a:t>Sentinel</a:t>
            </a:r>
            <a:r>
              <a:rPr lang="zh-CN" altLang="en-US" sz="1600" dirty="0">
                <a:hlinkClick r:id="rId15"/>
              </a:rPr>
              <a:t>官方</a:t>
            </a:r>
            <a:r>
              <a:rPr lang="en-US" altLang="zh-CN" sz="1600" dirty="0">
                <a:hlinkClick r:id="rId15"/>
              </a:rPr>
              <a:t>wiki</a:t>
            </a:r>
            <a:endParaRPr lang="en-US" altLang="zh-CN" sz="1600" dirty="0"/>
          </a:p>
          <a:p>
            <a:pPr>
              <a:lnSpc>
                <a:spcPct val="150000"/>
              </a:lnSpc>
              <a:defRPr/>
            </a:pPr>
            <a:r>
              <a:rPr lang="zh-CN" altLang="en-US" sz="1600" dirty="0">
                <a:hlinkClick r:id="rId16"/>
              </a:rPr>
              <a:t>使用 </a:t>
            </a:r>
            <a:r>
              <a:rPr lang="en-US" altLang="zh-CN" sz="1600" dirty="0" err="1">
                <a:hlinkClick r:id="rId16"/>
              </a:rPr>
              <a:t>Zuul</a:t>
            </a:r>
            <a:r>
              <a:rPr lang="en-US" altLang="zh-CN" sz="1600" dirty="0">
                <a:hlinkClick r:id="rId16"/>
              </a:rPr>
              <a:t> </a:t>
            </a:r>
            <a:r>
              <a:rPr lang="zh-CN" altLang="en-US" sz="1600" dirty="0">
                <a:hlinkClick r:id="rId16"/>
              </a:rPr>
              <a:t>实现 </a:t>
            </a:r>
            <a:r>
              <a:rPr lang="en-US" altLang="zh-CN" sz="1600" dirty="0">
                <a:hlinkClick r:id="rId16"/>
              </a:rPr>
              <a:t>API Gateway </a:t>
            </a:r>
            <a:r>
              <a:rPr lang="zh-CN" altLang="en-US" sz="1600" dirty="0">
                <a:hlinkClick r:id="rId16"/>
              </a:rPr>
              <a:t>的路由和过滤</a:t>
            </a:r>
            <a:endParaRPr lang="en-US" altLang="zh-CN" sz="1600" dirty="0"/>
          </a:p>
          <a:p>
            <a:pPr>
              <a:lnSpc>
                <a:spcPct val="150000"/>
              </a:lnSpc>
              <a:defRPr/>
            </a:pPr>
            <a:r>
              <a:rPr lang="en-US" altLang="zh-CN" sz="1600" dirty="0">
                <a:hlinkClick r:id="rId17"/>
              </a:rPr>
              <a:t>Spring Cloud</a:t>
            </a:r>
            <a:r>
              <a:rPr lang="zh-CN" altLang="en-US" sz="1600" dirty="0">
                <a:hlinkClick r:id="rId17"/>
              </a:rPr>
              <a:t>底层原理</a:t>
            </a:r>
            <a:endParaRPr lang="en-US" altLang="zh-CN" sz="1600" dirty="0"/>
          </a:p>
          <a:p>
            <a:pPr>
              <a:lnSpc>
                <a:spcPct val="150000"/>
              </a:lnSpc>
              <a:defRPr/>
            </a:pPr>
            <a:r>
              <a:rPr lang="zh-CN" altLang="en-US" sz="1600" dirty="0">
                <a:hlinkClick r:id="rId18"/>
              </a:rPr>
              <a:t>阿里云消息队列</a:t>
            </a:r>
            <a:r>
              <a:rPr lang="en-US" altLang="zh-CN" sz="1600" dirty="0" err="1">
                <a:hlinkClick r:id="rId18"/>
              </a:rPr>
              <a:t>RocketMQ</a:t>
            </a:r>
            <a:endParaRPr lang="zh-CN" altLang="en-US" sz="1600" dirty="0"/>
          </a:p>
        </p:txBody>
      </p:sp>
    </p:spTree>
    <p:extLst>
      <p:ext uri="{BB962C8B-B14F-4D97-AF65-F5344CB8AC3E}">
        <p14:creationId xmlns:p14="http://schemas.microsoft.com/office/powerpoint/2010/main" val="873506118"/>
      </p:ext>
    </p:extLst>
  </p:cSld>
  <p:clrMapOvr>
    <a:masterClrMapping/>
  </p:clrMapOvr>
  <mc:AlternateContent xmlns:mc="http://schemas.openxmlformats.org/markup-compatibility/2006" xmlns:p14="http://schemas.microsoft.com/office/powerpoint/2010/main">
    <mc:Choice Requires="p14">
      <p:transition p14:dur="30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以上</a:t>
            </a:r>
          </a:p>
        </p:txBody>
      </p:sp>
      <p:sp>
        <p:nvSpPr>
          <p:cNvPr id="3" name="Rectangle 3"/>
          <p:cNvSpPr txBox="1">
            <a:spLocks noChangeArrowheads="1"/>
          </p:cNvSpPr>
          <p:nvPr/>
        </p:nvSpPr>
        <p:spPr>
          <a:xfrm>
            <a:off x="830652" y="2069034"/>
            <a:ext cx="10972800" cy="830997"/>
          </a:xfrm>
          <a:prstGeom prst="rect">
            <a:avLst/>
          </a:prstGeom>
        </p:spPr>
        <p:txBody>
          <a:bodyPr>
            <a:spAutoFit/>
          </a:bodyPr>
          <a:lst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lgn="ctr">
              <a:buNone/>
            </a:pPr>
            <a:r>
              <a:rPr lang="zh-CN" altLang="en-US" sz="4800" b="1" dirty="0">
                <a:solidFill>
                  <a:srgbClr val="C00000"/>
                </a:solidFill>
                <a:latin typeface="微软雅黑" panose="020B0503020204020204" pitchFamily="34" charset="-122"/>
                <a:ea typeface="微软雅黑" panose="020B0503020204020204" pitchFamily="34" charset="-122"/>
              </a:rPr>
              <a:t>谢 谢</a:t>
            </a:r>
            <a:endParaRPr lang="en-US" altLang="zh-CN" sz="48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30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sz="2800" b="1" dirty="0">
                <a:solidFill>
                  <a:srgbClr val="C22630"/>
                </a:solidFill>
                <a:latin typeface="微软雅黑"/>
                <a:ea typeface="微软雅黑"/>
              </a:rPr>
              <a:t>研一微服务架构简介 </a:t>
            </a:r>
            <a:r>
              <a:rPr lang="en-US" sz="2800" b="1" dirty="0">
                <a:solidFill>
                  <a:srgbClr val="C22630"/>
                </a:solidFill>
                <a:latin typeface="微软雅黑"/>
                <a:ea typeface="微软雅黑"/>
              </a:rPr>
              <a:t>– </a:t>
            </a:r>
            <a:r>
              <a:rPr lang="zh-CN" altLang="en-US" dirty="0"/>
              <a:t>微服务架构总体技术体系</a:t>
            </a:r>
            <a:endParaRPr lang="en-US" sz="2800" b="1" dirty="0">
              <a:solidFill>
                <a:srgbClr val="C22630"/>
              </a:solidFill>
              <a:latin typeface="微软雅黑"/>
              <a:ea typeface="微软雅黑"/>
            </a:endParaRP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904" y="859809"/>
            <a:ext cx="9440366" cy="5359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5859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p:spPr>
        <p:txBody>
          <a:bodyPr anchor="ctr"/>
          <a:lstStyle/>
          <a:p>
            <a:r>
              <a:rPr lang="zh-CN" dirty="0"/>
              <a:t>研一微服务架构简介 </a:t>
            </a:r>
            <a:r>
              <a:rPr lang="en-US" dirty="0"/>
              <a:t>– </a:t>
            </a:r>
            <a:r>
              <a:rPr lang="en-US" altLang="zh-CN" dirty="0"/>
              <a:t>Spring Cloud</a:t>
            </a:r>
            <a:r>
              <a:rPr lang="zh-CN" altLang="en-US" dirty="0"/>
              <a:t>微服务架构模型</a:t>
            </a:r>
            <a:r>
              <a:rPr lang="en-US" dirty="0"/>
              <a:t>  </a:t>
            </a: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p>
            <a:endParaRPr lang="zh-CN"/>
          </a:p>
        </p:txBody>
      </p:sp>
      <p:pic>
        <p:nvPicPr>
          <p:cNvPr id="6" name="图片 5"/>
          <p:cNvPicPr/>
          <p:nvPr/>
        </p:nvPicPr>
        <p:blipFill>
          <a:blip r:embed="rId3"/>
          <a:stretch/>
        </p:blipFill>
        <p:spPr>
          <a:xfrm>
            <a:off x="627542" y="755495"/>
            <a:ext cx="10621305" cy="551179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sz="2800" b="1" dirty="0">
                <a:solidFill>
                  <a:srgbClr val="C22630"/>
                </a:solidFill>
                <a:latin typeface="微软雅黑"/>
                <a:ea typeface="微软雅黑"/>
              </a:rPr>
              <a:t>研一微服务架构简介 </a:t>
            </a:r>
            <a:r>
              <a:rPr lang="en-US" sz="2800" b="1" dirty="0">
                <a:solidFill>
                  <a:srgbClr val="C22630"/>
                </a:solidFill>
                <a:latin typeface="微软雅黑"/>
                <a:ea typeface="微软雅黑"/>
              </a:rPr>
              <a:t>– </a:t>
            </a:r>
            <a:r>
              <a:rPr lang="en-US" altLang="zh-CN" sz="2800" b="1" dirty="0">
                <a:solidFill>
                  <a:srgbClr val="C22630"/>
                </a:solidFill>
                <a:latin typeface="微软雅黑"/>
                <a:ea typeface="微软雅黑"/>
              </a:rPr>
              <a:t>Spring Cloud</a:t>
            </a:r>
            <a:endParaRPr lang="en-US" sz="2800" b="1" dirty="0">
              <a:solidFill>
                <a:srgbClr val="C22630"/>
              </a:solidFill>
              <a:latin typeface="微软雅黑"/>
              <a:ea typeface="微软雅黑"/>
            </a:endParaRP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6" name="图片 5"/>
          <p:cNvPicPr/>
          <p:nvPr/>
        </p:nvPicPr>
        <p:blipFill>
          <a:blip r:embed="rId3"/>
          <a:stretch/>
        </p:blipFill>
        <p:spPr>
          <a:xfrm>
            <a:off x="1056619" y="990861"/>
            <a:ext cx="3331541" cy="5369092"/>
          </a:xfrm>
          <a:prstGeom prst="rect">
            <a:avLst/>
          </a:prstGeom>
        </p:spPr>
      </p:pic>
      <p:pic>
        <p:nvPicPr>
          <p:cNvPr id="7" name="图片 6"/>
          <p:cNvPicPr/>
          <p:nvPr/>
        </p:nvPicPr>
        <p:blipFill>
          <a:blip r:embed="rId4"/>
          <a:stretch/>
        </p:blipFill>
        <p:spPr>
          <a:xfrm>
            <a:off x="4375460" y="1317009"/>
            <a:ext cx="2765751" cy="5050736"/>
          </a:xfrm>
          <a:prstGeom prst="rect">
            <a:avLst/>
          </a:prstGeom>
        </p:spPr>
      </p:pic>
      <p:pic>
        <p:nvPicPr>
          <p:cNvPr id="8" name="图片 7"/>
          <p:cNvPicPr/>
          <p:nvPr/>
        </p:nvPicPr>
        <p:blipFill>
          <a:blip r:embed="rId5"/>
          <a:stretch/>
        </p:blipFill>
        <p:spPr>
          <a:xfrm>
            <a:off x="7110412" y="1317009"/>
            <a:ext cx="2871276" cy="50429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sz="2800" b="1" dirty="0">
                <a:solidFill>
                  <a:srgbClr val="C22630"/>
                </a:solidFill>
                <a:latin typeface="微软雅黑"/>
                <a:ea typeface="微软雅黑"/>
              </a:rPr>
              <a:t>研一微服务架构简介 </a:t>
            </a:r>
            <a:r>
              <a:rPr lang="en-US" sz="2800" b="1" dirty="0">
                <a:solidFill>
                  <a:srgbClr val="C22630"/>
                </a:solidFill>
                <a:latin typeface="微软雅黑"/>
                <a:ea typeface="微软雅黑"/>
              </a:rPr>
              <a:t>- </a:t>
            </a:r>
            <a:r>
              <a:rPr lang="en-US" altLang="zh-CN" sz="2800" b="1" dirty="0" err="1">
                <a:solidFill>
                  <a:srgbClr val="C22630"/>
                </a:solidFill>
                <a:latin typeface="微软雅黑"/>
                <a:ea typeface="微软雅黑"/>
              </a:rPr>
              <a:t>Netflix</a:t>
            </a:r>
            <a:r>
              <a:rPr lang="en-US" sz="2800" b="1" dirty="0" err="1">
                <a:solidFill>
                  <a:srgbClr val="C22630"/>
                </a:solidFill>
                <a:latin typeface="微软雅黑"/>
                <a:ea typeface="微软雅黑"/>
              </a:rPr>
              <a:t>系统架构</a:t>
            </a:r>
            <a:endParaRPr lang="en-US" sz="2800" b="1" dirty="0">
              <a:solidFill>
                <a:srgbClr val="C22630"/>
              </a:solidFill>
              <a:latin typeface="微软雅黑"/>
              <a:ea typeface="微软雅黑"/>
            </a:endParaRP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24" y="1058817"/>
            <a:ext cx="866775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93363" y="55160"/>
            <a:ext cx="9689023" cy="580271"/>
          </a:xfrm>
          <a:prstGeom prst="rect">
            <a:avLst/>
          </a:prstGeom>
        </p:spPr>
        <p:txBody>
          <a:bodyPr vert="horz" lIns="91440" tIns="45720" rIns="91440" bIns="45720" anchor="ctr"/>
          <a:lstStyle>
            <a:lvl1pPr lvl="0" algn="l" defTabSz="914400">
              <a:lnSpc>
                <a:spcPct val="90000"/>
              </a:lnSpc>
              <a:spcBef>
                <a:spcPct val="0"/>
              </a:spcBef>
              <a:buNone/>
              <a:defRPr sz="2800" b="1" kern="1200">
                <a:solidFill>
                  <a:srgbClr val="C22630"/>
                </a:solidFill>
                <a:latin typeface="微软雅黑"/>
                <a:ea typeface="微软雅黑"/>
              </a:defRPr>
            </a:lvl1pPr>
          </a:lstStyle>
          <a:p>
            <a:r>
              <a:rPr lang="zh-CN" sz="2800" b="1" dirty="0">
                <a:solidFill>
                  <a:srgbClr val="C22630"/>
                </a:solidFill>
                <a:latin typeface="微软雅黑"/>
                <a:ea typeface="微软雅黑"/>
              </a:rPr>
              <a:t>研一微服务架构简介 </a:t>
            </a:r>
            <a:r>
              <a:rPr lang="en-US" sz="2800" b="1" dirty="0">
                <a:solidFill>
                  <a:srgbClr val="C22630"/>
                </a:solidFill>
                <a:latin typeface="微软雅黑"/>
                <a:ea typeface="微软雅黑"/>
              </a:rPr>
              <a:t>– </a:t>
            </a:r>
            <a:r>
              <a:rPr lang="en-US" altLang="zh-CN" sz="2800" b="1" dirty="0">
                <a:solidFill>
                  <a:srgbClr val="C22630"/>
                </a:solidFill>
                <a:latin typeface="微软雅黑"/>
                <a:ea typeface="微软雅黑"/>
              </a:rPr>
              <a:t>Spring Cloud Alibaba</a:t>
            </a:r>
            <a:r>
              <a:rPr lang="zh-CN" altLang="en-US" sz="2800" b="1" dirty="0">
                <a:solidFill>
                  <a:srgbClr val="C22630"/>
                </a:solidFill>
                <a:latin typeface="微软雅黑"/>
                <a:ea typeface="微软雅黑"/>
              </a:rPr>
              <a:t>推荐架构</a:t>
            </a:r>
            <a:endParaRPr lang="en-US" sz="2800" b="1" dirty="0">
              <a:solidFill>
                <a:srgbClr val="C22630"/>
              </a:solidFill>
              <a:latin typeface="微软雅黑"/>
              <a:ea typeface="微软雅黑"/>
            </a:endParaRPr>
          </a:p>
        </p:txBody>
      </p:sp>
      <p:sp>
        <p:nvSpPr>
          <p:cNvPr id="2" name="Rectangle 2"/>
          <p:cNvSpPr/>
          <p:nvPr/>
        </p:nvSpPr>
        <p:spPr>
          <a:xfrm>
            <a:off x="2702257" y="859809"/>
            <a:ext cx="12192000" cy="457200"/>
          </a:xfrm>
          <a:prstGeom prst="rect">
            <a:avLst/>
          </a:prstGeom>
          <a:noFill/>
          <a:ln>
            <a:noFill/>
          </a:ln>
        </p:spPr>
        <p:txBody>
          <a:bodyPr vert="horz" wrap="none" lIns="91440" tIns="45720" rIns="91440" bIns="45720" numCol="1" anchor="ctr" anchorCtr="0">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endParaRPr lang="zh-CN"/>
          </a:p>
        </p:txBody>
      </p:sp>
      <p:pic>
        <p:nvPicPr>
          <p:cNvPr id="6" name="图片 5"/>
          <p:cNvPicPr/>
          <p:nvPr/>
        </p:nvPicPr>
        <p:blipFill>
          <a:blip r:embed="rId3"/>
          <a:stretch/>
        </p:blipFill>
        <p:spPr>
          <a:xfrm>
            <a:off x="646862" y="802889"/>
            <a:ext cx="7824286" cy="563190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46970</TotalTime>
  <Words>3586</Words>
  <Application>Microsoft Office PowerPoint</Application>
  <PresentationFormat>宽屏</PresentationFormat>
  <Paragraphs>332</Paragraphs>
  <Slides>41</Slides>
  <Notes>40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41</vt:i4>
      </vt:variant>
    </vt:vector>
  </HeadingPairs>
  <TitlesOfParts>
    <vt:vector size="52" baseType="lpstr">
      <vt:lpstr>.PingFang SC</vt:lpstr>
      <vt:lpstr>var(--pfe-theme--font-family--heading,"RedHatDisplay","Overpass",Overpass,Helvetica,Arial,sans-serif)</vt:lpstr>
      <vt:lpstr>Microsoft YaHei</vt:lpstr>
      <vt:lpstr>Microsoft YaHei</vt:lpstr>
      <vt:lpstr>Arial</vt:lpstr>
      <vt:lpstr>Arial Black</vt:lpstr>
      <vt:lpstr>Calibri</vt:lpstr>
      <vt:lpstr>Calibri Light</vt:lpstr>
      <vt:lpstr>Verdana</vt:lpstr>
      <vt:lpstr>Wingdings</vt:lpstr>
      <vt:lpstr>Office 主题</vt:lpstr>
      <vt:lpstr>PowerPoint 演示文稿</vt:lpstr>
      <vt:lpstr>PowerPoint 演示文稿</vt:lpstr>
      <vt:lpstr>PowerPoint 演示文稿</vt:lpstr>
      <vt:lpstr>研一微服务架构简介 – 微服务架构与中台战略</vt:lpstr>
      <vt:lpstr>研一微服务架构简介 – 微服务架构总体技术体系</vt:lpstr>
      <vt:lpstr>研一微服务架构简介 – Spring Cloud微服务架构模型  </vt:lpstr>
      <vt:lpstr>研一微服务架构简介 – Spring Cloud</vt:lpstr>
      <vt:lpstr>研一微服务架构简介 - Netflix系统架构</vt:lpstr>
      <vt:lpstr>研一微服务架构简介 – Spring Cloud Alibaba推荐架构</vt:lpstr>
      <vt:lpstr>研一微服务架构简介 – 微服务相关技术体系</vt:lpstr>
      <vt:lpstr>研一微服务架构简介 – 研一微服务架构</vt:lpstr>
      <vt:lpstr>PowerPoint 演示文稿</vt:lpstr>
      <vt:lpstr>研一微服务技术支撑</vt:lpstr>
      <vt:lpstr>研一微服务技术支撑 - 依赖管理</vt:lpstr>
      <vt:lpstr>研一微服务技术支撑 - 通用组件</vt:lpstr>
      <vt:lpstr>研一微服务技术支撑 - 通用组件</vt:lpstr>
      <vt:lpstr>研一微服务技术支撑 - 基础设施 </vt:lpstr>
      <vt:lpstr>PowerPoint 演示文稿</vt:lpstr>
      <vt:lpstr>研一微服务治理 </vt:lpstr>
      <vt:lpstr>研一微服务治理 - Consul </vt:lpstr>
      <vt:lpstr>研一微服务治理 - Consul</vt:lpstr>
      <vt:lpstr>研一微服务治理 - Sleuth、Zipkin </vt:lpstr>
      <vt:lpstr>研一微服务治理 - Sleuth、Zipkin </vt:lpstr>
      <vt:lpstr>研一微服务治理 – Sleuth、Zipkin</vt:lpstr>
      <vt:lpstr>研一微服务治理 – Actuator、Prometheus、Grafana </vt:lpstr>
      <vt:lpstr>研一微服务治理 – Actuator、Prometheus、Grafana </vt:lpstr>
      <vt:lpstr>研一微服务治理 – Git、Jenkins</vt:lpstr>
      <vt:lpstr>研一微服务治理 - Ribbon  </vt:lpstr>
      <vt:lpstr>研一微服务治理 – Hystrix断路器  </vt:lpstr>
      <vt:lpstr>研一微服务治理 – Hystrix工作流程  </vt:lpstr>
      <vt:lpstr>研一微服务治理 – Hystrix滑动窗口算法  </vt:lpstr>
      <vt:lpstr>研一微服务治理 – Hystrix时间窗口算法  </vt:lpstr>
      <vt:lpstr>研一微服务治理 – Sentinel  </vt:lpstr>
      <vt:lpstr>研一微服务治理 – Zuul  </vt:lpstr>
      <vt:lpstr>研一微服务治理 – Zuul  </vt:lpstr>
      <vt:lpstr>研一微服务治理 – OpenFeign  </vt:lpstr>
      <vt:lpstr>研一微服务治理 – RocketMQ  </vt:lpstr>
      <vt:lpstr>研一微服务治理 – 服务治理技术框架  </vt:lpstr>
      <vt:lpstr>研一微服务治理 – 下一步研究方向  </vt:lpstr>
      <vt:lpstr>参考资料</vt:lpstr>
      <vt:lpstr>以上</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xhc</dc:creator>
  <cp:lastModifiedBy>hn</cp:lastModifiedBy>
  <cp:revision>1324</cp:revision>
  <dcterms:created xsi:type="dcterms:W3CDTF">2017-01-09T07:52:00Z</dcterms:created>
  <dcterms:modified xsi:type="dcterms:W3CDTF">2020-08-18T01:48:30Z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2052-11.1.0.8013</vt:lpwstr>
  </property>
</Properties>
</file>